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handoutMasterIdLst>
    <p:handoutMasterId r:id="rId47"/>
  </p:handoutMasterIdLst>
  <p:sldIdLst>
    <p:sldId id="256" r:id="rId2"/>
    <p:sldId id="266" r:id="rId3"/>
    <p:sldId id="312" r:id="rId4"/>
    <p:sldId id="257" r:id="rId5"/>
    <p:sldId id="258" r:id="rId6"/>
    <p:sldId id="261" r:id="rId7"/>
    <p:sldId id="311" r:id="rId8"/>
    <p:sldId id="262" r:id="rId9"/>
    <p:sldId id="263" r:id="rId10"/>
    <p:sldId id="264" r:id="rId11"/>
    <p:sldId id="265" r:id="rId12"/>
    <p:sldId id="284" r:id="rId13"/>
    <p:sldId id="285" r:id="rId14"/>
    <p:sldId id="286" r:id="rId15"/>
    <p:sldId id="315" r:id="rId16"/>
    <p:sldId id="287" r:id="rId17"/>
    <p:sldId id="288" r:id="rId18"/>
    <p:sldId id="309" r:id="rId19"/>
    <p:sldId id="289" r:id="rId20"/>
    <p:sldId id="269" r:id="rId21"/>
    <p:sldId id="260" r:id="rId22"/>
    <p:sldId id="270" r:id="rId23"/>
    <p:sldId id="267" r:id="rId24"/>
    <p:sldId id="290" r:id="rId25"/>
    <p:sldId id="291" r:id="rId26"/>
    <p:sldId id="292" r:id="rId27"/>
    <p:sldId id="293" r:id="rId28"/>
    <p:sldId id="294" r:id="rId29"/>
    <p:sldId id="295" r:id="rId30"/>
    <p:sldId id="296" r:id="rId31"/>
    <p:sldId id="297" r:id="rId32"/>
    <p:sldId id="298" r:id="rId33"/>
    <p:sldId id="299" r:id="rId34"/>
    <p:sldId id="300" r:id="rId35"/>
    <p:sldId id="301" r:id="rId36"/>
    <p:sldId id="303" r:id="rId37"/>
    <p:sldId id="304" r:id="rId38"/>
    <p:sldId id="305" r:id="rId39"/>
    <p:sldId id="306" r:id="rId40"/>
    <p:sldId id="307" r:id="rId41"/>
    <p:sldId id="308" r:id="rId42"/>
    <p:sldId id="316" r:id="rId43"/>
    <p:sldId id="268" r:id="rId44"/>
    <p:sldId id="310"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7B8A"/>
    <a:srgbClr val="4E868E"/>
    <a:srgbClr val="EE7623"/>
    <a:srgbClr val="D74127"/>
    <a:srgbClr val="6CA442"/>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34" autoAdjust="0"/>
    <p:restoredTop sz="82967" autoAdjust="0"/>
  </p:normalViewPr>
  <p:slideViewPr>
    <p:cSldViewPr snapToGrid="0">
      <p:cViewPr varScale="1">
        <p:scale>
          <a:sx n="97" d="100"/>
          <a:sy n="97" d="100"/>
        </p:scale>
        <p:origin x="1188" y="8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70" d="100"/>
          <a:sy n="70" d="100"/>
        </p:scale>
        <p:origin x="2388"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50698D7-612B-4EE3-93BF-FCBE30656CF9}" type="datetimeFigureOut">
              <a:rPr lang="en-US" smtClean="0"/>
              <a:t>7/13/2016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571EBBA-CDCA-45CB-841A-29B8A600250A}" type="slidenum">
              <a:rPr lang="en-US" smtClean="0"/>
              <a:t>‹#›</a:t>
            </a:fld>
            <a:endParaRPr lang="en-US"/>
          </a:p>
        </p:txBody>
      </p:sp>
    </p:spTree>
    <p:extLst>
      <p:ext uri="{BB962C8B-B14F-4D97-AF65-F5344CB8AC3E}">
        <p14:creationId xmlns:p14="http://schemas.microsoft.com/office/powerpoint/2010/main" val="9745494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FD09CE-35E0-473C-B3F0-431285573934}" type="datetimeFigureOut">
              <a:rPr lang="en-US" smtClean="0"/>
              <a:t>7/13/2016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C255D0-F069-4861-A2E6-0C8F79C85322}" type="slidenum">
              <a:rPr lang="en-US" smtClean="0"/>
              <a:t>‹#›</a:t>
            </a:fld>
            <a:endParaRPr lang="en-US"/>
          </a:p>
        </p:txBody>
      </p:sp>
    </p:spTree>
    <p:extLst>
      <p:ext uri="{BB962C8B-B14F-4D97-AF65-F5344CB8AC3E}">
        <p14:creationId xmlns:p14="http://schemas.microsoft.com/office/powerpoint/2010/main" val="34455270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C255D0-F069-4861-A2E6-0C8F79C85322}" type="slidenum">
              <a:rPr lang="en-US" smtClean="0"/>
              <a:t>1</a:t>
            </a:fld>
            <a:endParaRPr lang="en-US"/>
          </a:p>
        </p:txBody>
      </p:sp>
    </p:spTree>
    <p:extLst>
      <p:ext uri="{BB962C8B-B14F-4D97-AF65-F5344CB8AC3E}">
        <p14:creationId xmlns:p14="http://schemas.microsoft.com/office/powerpoint/2010/main" val="723769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These middle school students designed</a:t>
            </a:r>
            <a:r>
              <a:rPr lang="en-US" baseline="0" dirty="0" smtClean="0"/>
              <a:t> an app to get them out of uncomfortable social situations. </a:t>
            </a:r>
            <a:r>
              <a:rPr lang="en-US" dirty="0" smtClean="0"/>
              <a:t> Note the documentation, which includes prose on other pages.</a:t>
            </a:r>
          </a:p>
          <a:p>
            <a:endParaRPr lang="en-US" dirty="0"/>
          </a:p>
        </p:txBody>
      </p:sp>
      <p:sp>
        <p:nvSpPr>
          <p:cNvPr id="4" name="Slide Number Placeholder 3"/>
          <p:cNvSpPr>
            <a:spLocks noGrp="1"/>
          </p:cNvSpPr>
          <p:nvPr>
            <p:ph type="sldNum" sz="quarter" idx="10"/>
          </p:nvPr>
        </p:nvSpPr>
        <p:spPr/>
        <p:txBody>
          <a:bodyPr/>
          <a:lstStyle/>
          <a:p>
            <a:fld id="{85C255D0-F069-4861-A2E6-0C8F79C85322}" type="slidenum">
              <a:rPr lang="en-US" smtClean="0"/>
              <a:t>16</a:t>
            </a:fld>
            <a:endParaRPr lang="en-US"/>
          </a:p>
        </p:txBody>
      </p:sp>
    </p:spTree>
    <p:extLst>
      <p:ext uri="{BB962C8B-B14F-4D97-AF65-F5344CB8AC3E}">
        <p14:creationId xmlns:p14="http://schemas.microsoft.com/office/powerpoint/2010/main" val="507162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These</a:t>
            </a:r>
            <a:r>
              <a:rPr lang="en-US" baseline="0" dirty="0" smtClean="0"/>
              <a:t> pictures are from the PLTW Summit in March in Indianapolis. About twenty students presented various apps to an audience of 1800 people.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[Advance animation] </a:t>
            </a:r>
            <a:r>
              <a:rPr lang="en-US" dirty="0" smtClean="0"/>
              <a:t>The four middle schoolers</a:t>
            </a:r>
            <a:r>
              <a:rPr lang="en-US" baseline="0" dirty="0" smtClean="0"/>
              <a:t> that you just saw up on the stage in front of those 1800 people are talking about an app they created so that individuals could help solve the California draught and could share data to make it social.</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5C255D0-F069-4861-A2E6-0C8F79C85322}" type="slidenum">
              <a:rPr lang="en-US" smtClean="0"/>
              <a:t>17</a:t>
            </a:fld>
            <a:endParaRPr lang="en-US"/>
          </a:p>
        </p:txBody>
      </p:sp>
    </p:spTree>
    <p:extLst>
      <p:ext uri="{BB962C8B-B14F-4D97-AF65-F5344CB8AC3E}">
        <p14:creationId xmlns:p14="http://schemas.microsoft.com/office/powerpoint/2010/main" val="2838435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These</a:t>
            </a:r>
            <a:r>
              <a:rPr lang="en-US" baseline="0" dirty="0" smtClean="0"/>
              <a:t> pictures are from the PLTW Summit in March in Indianapolis. About twenty students presented various apps to an audience of 1800 people.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[Advance animation] </a:t>
            </a:r>
            <a:r>
              <a:rPr lang="en-US" dirty="0" smtClean="0"/>
              <a:t>The four middle schoolers</a:t>
            </a:r>
            <a:r>
              <a:rPr lang="en-US" baseline="0" dirty="0" smtClean="0"/>
              <a:t> that you just saw up on the stage in front of those 1800 people are talking about an app they created so that individuals could help solve the California draught and could share data to make it social.</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5C255D0-F069-4861-A2E6-0C8F79C85322}" type="slidenum">
              <a:rPr lang="en-US" smtClean="0"/>
              <a:t>18</a:t>
            </a:fld>
            <a:endParaRPr lang="en-US"/>
          </a:p>
        </p:txBody>
      </p:sp>
    </p:spTree>
    <p:extLst>
      <p:ext uri="{BB962C8B-B14F-4D97-AF65-F5344CB8AC3E}">
        <p14:creationId xmlns:p14="http://schemas.microsoft.com/office/powerpoint/2010/main" val="27746554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C255D0-F069-4861-A2E6-0C8F79C85322}" type="slidenum">
              <a:rPr lang="en-US" smtClean="0"/>
              <a:t>19</a:t>
            </a:fld>
            <a:endParaRPr lang="en-US"/>
          </a:p>
        </p:txBody>
      </p:sp>
    </p:spTree>
    <p:extLst>
      <p:ext uri="{BB962C8B-B14F-4D97-AF65-F5344CB8AC3E}">
        <p14:creationId xmlns:p14="http://schemas.microsoft.com/office/powerpoint/2010/main" val="1585958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5C255D0-F069-4861-A2E6-0C8F79C85322}" type="slidenum">
              <a:rPr lang="en-US" smtClean="0"/>
              <a:t>20</a:t>
            </a:fld>
            <a:endParaRPr lang="en-US"/>
          </a:p>
        </p:txBody>
      </p:sp>
    </p:spTree>
    <p:extLst>
      <p:ext uri="{BB962C8B-B14F-4D97-AF65-F5344CB8AC3E}">
        <p14:creationId xmlns:p14="http://schemas.microsoft.com/office/powerpoint/2010/main" val="11482786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C255D0-F069-4861-A2E6-0C8F79C85322}" type="slidenum">
              <a:rPr lang="en-US" smtClean="0"/>
              <a:t>23</a:t>
            </a:fld>
            <a:endParaRPr lang="en-US"/>
          </a:p>
        </p:txBody>
      </p:sp>
    </p:spTree>
    <p:extLst>
      <p:ext uri="{BB962C8B-B14F-4D97-AF65-F5344CB8AC3E}">
        <p14:creationId xmlns:p14="http://schemas.microsoft.com/office/powerpoint/2010/main" val="800318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C255D0-F069-4861-A2E6-0C8F79C85322}" type="slidenum">
              <a:rPr lang="en-US" smtClean="0"/>
              <a:t>24</a:t>
            </a:fld>
            <a:endParaRPr lang="en-US"/>
          </a:p>
        </p:txBody>
      </p:sp>
    </p:spTree>
    <p:extLst>
      <p:ext uri="{BB962C8B-B14F-4D97-AF65-F5344CB8AC3E}">
        <p14:creationId xmlns:p14="http://schemas.microsoft.com/office/powerpoint/2010/main" val="957616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C255D0-F069-4861-A2E6-0C8F79C85322}" type="slidenum">
              <a:rPr lang="en-US" smtClean="0"/>
              <a:t>25</a:t>
            </a:fld>
            <a:endParaRPr lang="en-US"/>
          </a:p>
        </p:txBody>
      </p:sp>
    </p:spTree>
    <p:extLst>
      <p:ext uri="{BB962C8B-B14F-4D97-AF65-F5344CB8AC3E}">
        <p14:creationId xmlns:p14="http://schemas.microsoft.com/office/powerpoint/2010/main" val="6491495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C255D0-F069-4861-A2E6-0C8F79C85322}" type="slidenum">
              <a:rPr lang="en-US" smtClean="0"/>
              <a:t>26</a:t>
            </a:fld>
            <a:endParaRPr lang="en-US"/>
          </a:p>
        </p:txBody>
      </p:sp>
    </p:spTree>
    <p:extLst>
      <p:ext uri="{BB962C8B-B14F-4D97-AF65-F5344CB8AC3E}">
        <p14:creationId xmlns:p14="http://schemas.microsoft.com/office/powerpoint/2010/main" val="7427430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C255D0-F069-4861-A2E6-0C8F79C85322}" type="slidenum">
              <a:rPr lang="en-US" smtClean="0"/>
              <a:t>27</a:t>
            </a:fld>
            <a:endParaRPr lang="en-US"/>
          </a:p>
        </p:txBody>
      </p:sp>
    </p:spTree>
    <p:extLst>
      <p:ext uri="{BB962C8B-B14F-4D97-AF65-F5344CB8AC3E}">
        <p14:creationId xmlns:p14="http://schemas.microsoft.com/office/powerpoint/2010/main" val="549848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Problems</a:t>
            </a:r>
            <a:r>
              <a:rPr lang="en-US" baseline="0" dirty="0" smtClean="0"/>
              <a:t> are selected so that students create evidence that demonstrates achievement of identified skills and knowledge. The Buck Institute for Problem-Based Learning describes gold-standard PBL using these criteria, with key knowledge and skills at the center. We follow the Understanding by Design model from Wiggins and </a:t>
            </a:r>
            <a:r>
              <a:rPr lang="en-US" baseline="0" dirty="0" err="1" smtClean="0"/>
              <a:t>McTighe</a:t>
            </a:r>
            <a:r>
              <a:rPr lang="en-US" baseline="0" dirty="0" smtClean="0"/>
              <a:t>: there should be a tight alignment between the desired results-skills and knowledge, the evidence students will produce, and the activity in class. If what we want is for students to apply computational thinking to solve real problems, then the course should have the students produce evidence of that transfer and application to problems they identify, and the learning </a:t>
            </a:r>
            <a:r>
              <a:rPr lang="en-US" baseline="0" dirty="0" err="1" smtClean="0"/>
              <a:t>scafold</a:t>
            </a:r>
            <a:r>
              <a:rPr lang="en-US" baseline="0" dirty="0" smtClean="0"/>
              <a:t> should be designed to produce that evidence. </a:t>
            </a:r>
            <a:endParaRPr lang="en-US" dirty="0"/>
          </a:p>
        </p:txBody>
      </p:sp>
      <p:sp>
        <p:nvSpPr>
          <p:cNvPr id="4" name="Slide Number Placeholder 3"/>
          <p:cNvSpPr>
            <a:spLocks noGrp="1"/>
          </p:cNvSpPr>
          <p:nvPr>
            <p:ph type="sldNum" sz="quarter" idx="10"/>
          </p:nvPr>
        </p:nvSpPr>
        <p:spPr/>
        <p:txBody>
          <a:bodyPr/>
          <a:lstStyle/>
          <a:p>
            <a:fld id="{85C255D0-F069-4861-A2E6-0C8F79C85322}" type="slidenum">
              <a:rPr lang="en-US" smtClean="0"/>
              <a:t>5</a:t>
            </a:fld>
            <a:endParaRPr lang="en-US"/>
          </a:p>
        </p:txBody>
      </p:sp>
    </p:spTree>
    <p:extLst>
      <p:ext uri="{BB962C8B-B14F-4D97-AF65-F5344CB8AC3E}">
        <p14:creationId xmlns:p14="http://schemas.microsoft.com/office/powerpoint/2010/main" val="435219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C255D0-F069-4861-A2E6-0C8F79C85322}" type="slidenum">
              <a:rPr lang="en-US" smtClean="0"/>
              <a:t>28</a:t>
            </a:fld>
            <a:endParaRPr lang="en-US"/>
          </a:p>
        </p:txBody>
      </p:sp>
    </p:spTree>
    <p:extLst>
      <p:ext uri="{BB962C8B-B14F-4D97-AF65-F5344CB8AC3E}">
        <p14:creationId xmlns:p14="http://schemas.microsoft.com/office/powerpoint/2010/main" val="4175554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C255D0-F069-4861-A2E6-0C8F79C85322}" type="slidenum">
              <a:rPr lang="en-US" smtClean="0"/>
              <a:t>29</a:t>
            </a:fld>
            <a:endParaRPr lang="en-US"/>
          </a:p>
        </p:txBody>
      </p:sp>
    </p:spTree>
    <p:extLst>
      <p:ext uri="{BB962C8B-B14F-4D97-AF65-F5344CB8AC3E}">
        <p14:creationId xmlns:p14="http://schemas.microsoft.com/office/powerpoint/2010/main" val="5511985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C255D0-F069-4861-A2E6-0C8F79C85322}" type="slidenum">
              <a:rPr lang="en-US" smtClean="0"/>
              <a:t>30</a:t>
            </a:fld>
            <a:endParaRPr lang="en-US"/>
          </a:p>
        </p:txBody>
      </p:sp>
    </p:spTree>
    <p:extLst>
      <p:ext uri="{BB962C8B-B14F-4D97-AF65-F5344CB8AC3E}">
        <p14:creationId xmlns:p14="http://schemas.microsoft.com/office/powerpoint/2010/main" val="12258365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C255D0-F069-4861-A2E6-0C8F79C85322}" type="slidenum">
              <a:rPr lang="en-US" smtClean="0"/>
              <a:t>31</a:t>
            </a:fld>
            <a:endParaRPr lang="en-US"/>
          </a:p>
        </p:txBody>
      </p:sp>
    </p:spTree>
    <p:extLst>
      <p:ext uri="{BB962C8B-B14F-4D97-AF65-F5344CB8AC3E}">
        <p14:creationId xmlns:p14="http://schemas.microsoft.com/office/powerpoint/2010/main" val="19584527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C255D0-F069-4861-A2E6-0C8F79C85322}" type="slidenum">
              <a:rPr lang="en-US" smtClean="0"/>
              <a:t>32</a:t>
            </a:fld>
            <a:endParaRPr lang="en-US"/>
          </a:p>
        </p:txBody>
      </p:sp>
    </p:spTree>
    <p:extLst>
      <p:ext uri="{BB962C8B-B14F-4D97-AF65-F5344CB8AC3E}">
        <p14:creationId xmlns:p14="http://schemas.microsoft.com/office/powerpoint/2010/main" val="11315421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C255D0-F069-4861-A2E6-0C8F79C85322}" type="slidenum">
              <a:rPr lang="en-US" smtClean="0"/>
              <a:t>33</a:t>
            </a:fld>
            <a:endParaRPr lang="en-US"/>
          </a:p>
        </p:txBody>
      </p:sp>
    </p:spTree>
    <p:extLst>
      <p:ext uri="{BB962C8B-B14F-4D97-AF65-F5344CB8AC3E}">
        <p14:creationId xmlns:p14="http://schemas.microsoft.com/office/powerpoint/2010/main" val="3455215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C255D0-F069-4861-A2E6-0C8F79C85322}" type="slidenum">
              <a:rPr lang="en-US" smtClean="0"/>
              <a:t>34</a:t>
            </a:fld>
            <a:endParaRPr lang="en-US"/>
          </a:p>
        </p:txBody>
      </p:sp>
    </p:spTree>
    <p:extLst>
      <p:ext uri="{BB962C8B-B14F-4D97-AF65-F5344CB8AC3E}">
        <p14:creationId xmlns:p14="http://schemas.microsoft.com/office/powerpoint/2010/main" val="10142198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C255D0-F069-4861-A2E6-0C8F79C85322}" type="slidenum">
              <a:rPr lang="en-US" smtClean="0"/>
              <a:t>35</a:t>
            </a:fld>
            <a:endParaRPr lang="en-US"/>
          </a:p>
        </p:txBody>
      </p:sp>
    </p:spTree>
    <p:extLst>
      <p:ext uri="{BB962C8B-B14F-4D97-AF65-F5344CB8AC3E}">
        <p14:creationId xmlns:p14="http://schemas.microsoft.com/office/powerpoint/2010/main" val="21112485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C255D0-F069-4861-A2E6-0C8F79C85322}" type="slidenum">
              <a:rPr lang="en-US" smtClean="0"/>
              <a:t>36</a:t>
            </a:fld>
            <a:endParaRPr lang="en-US"/>
          </a:p>
        </p:txBody>
      </p:sp>
    </p:spTree>
    <p:extLst>
      <p:ext uri="{BB962C8B-B14F-4D97-AF65-F5344CB8AC3E}">
        <p14:creationId xmlns:p14="http://schemas.microsoft.com/office/powerpoint/2010/main" val="18552494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C255D0-F069-4861-A2E6-0C8F79C85322}" type="slidenum">
              <a:rPr lang="en-US" smtClean="0"/>
              <a:t>37</a:t>
            </a:fld>
            <a:endParaRPr lang="en-US"/>
          </a:p>
        </p:txBody>
      </p:sp>
    </p:spTree>
    <p:extLst>
      <p:ext uri="{BB962C8B-B14F-4D97-AF65-F5344CB8AC3E}">
        <p14:creationId xmlns:p14="http://schemas.microsoft.com/office/powerpoint/2010/main" val="1829225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t>
            </a:r>
            <a:r>
              <a:rPr lang="en-US" baseline="0" dirty="0" smtClean="0"/>
              <a:t>very lesson of our curricula are designed with this problem-based approach. </a:t>
            </a:r>
          </a:p>
          <a:p>
            <a:endParaRPr lang="en-US" baseline="0" dirty="0" smtClean="0"/>
          </a:p>
          <a:p>
            <a:r>
              <a:rPr lang="en-US" dirty="0" smtClean="0"/>
              <a:t>The</a:t>
            </a:r>
            <a:r>
              <a:rPr lang="en-US" baseline="0" dirty="0" smtClean="0"/>
              <a:t> Launch program includes four 10-hour modules for each grade level, with at least one of the 10-hour modules at each grade level focusing on computer science. Shay Pokress is presenting that material this afternoon at x:00 in room xxx. </a:t>
            </a:r>
          </a:p>
          <a:p>
            <a:endParaRPr lang="en-US" baseline="0" dirty="0" smtClean="0"/>
          </a:p>
          <a:p>
            <a:r>
              <a:rPr lang="en-US" baseline="0" dirty="0" smtClean="0"/>
              <a:t>In the middle school, the Gateway program provides 45-hour modules, many of which are designed to build computational thinking. Two of the 45-hour modules implement ICS for middle schools. Karine Laidley will be engaging workshop attendees with that content tomorrow at x:00 in room xxx.</a:t>
            </a:r>
          </a:p>
          <a:p>
            <a:endParaRPr lang="en-US" baseline="0" dirty="0" smtClean="0"/>
          </a:p>
          <a:p>
            <a:r>
              <a:rPr lang="en-US" baseline="0" dirty="0" smtClean="0"/>
              <a:t>Because many students still complete middle school without any computer science, our Introduction to Computer Science course is also offered as part of our high school program. ICS teaches students to solve real people’s problems, make real people’s lives better, by creating apps using MIT App Inventor. In that one semester course for grades 6-9, students also learn how sound and images are represented, how the web works, how to use proper </a:t>
            </a:r>
            <a:r>
              <a:rPr lang="en-US" baseline="0" dirty="0" err="1" smtClean="0"/>
              <a:t>cyberhygeine</a:t>
            </a:r>
            <a:r>
              <a:rPr lang="en-US" baseline="0" dirty="0" smtClean="0"/>
              <a:t>, how to use simulation, how to visualize data – the full range of computer science fundamentals addressed more deeply in Computer Science Principles. </a:t>
            </a:r>
          </a:p>
          <a:p>
            <a:endParaRPr lang="en-US" baseline="0" dirty="0" smtClean="0"/>
          </a:p>
          <a:p>
            <a:r>
              <a:rPr lang="en-US" baseline="0" dirty="0" smtClean="0"/>
              <a:t>In our CS Principles course, Python is the primary programming language, though our teachers use languages and tools appropriate for the task – </a:t>
            </a:r>
            <a:r>
              <a:rPr lang="en-US" baseline="0" dirty="0" err="1" smtClean="0"/>
              <a:t>NetLogo</a:t>
            </a:r>
            <a:r>
              <a:rPr lang="en-US" baseline="0" dirty="0" smtClean="0"/>
              <a:t> for simulation, and HTML/CSS/JavaScript/PHP/SQL for the web stack. We are one of the College Board endorsed curricula and professional development for CS Principles. Although we provide a pre-approved AP syllabus for the AP course audit, A</a:t>
            </a:r>
            <a:r>
              <a:rPr lang="en-US" dirty="0" smtClean="0"/>
              <a:t>P is in parentheses because schools are not required to offer the course as AP. PLTW provides</a:t>
            </a:r>
            <a:r>
              <a:rPr lang="en-US" baseline="0" dirty="0" smtClean="0"/>
              <a:t> an 80-minute end-of-course exam for every course, with articulation or dual enrollment options at 2- or 4-year postsecondary institutions under local agreements.</a:t>
            </a:r>
            <a:endParaRPr lang="en-US" dirty="0"/>
          </a:p>
        </p:txBody>
      </p:sp>
      <p:sp>
        <p:nvSpPr>
          <p:cNvPr id="4" name="Slide Number Placeholder 3"/>
          <p:cNvSpPr>
            <a:spLocks noGrp="1"/>
          </p:cNvSpPr>
          <p:nvPr>
            <p:ph type="sldNum" sz="quarter" idx="10"/>
          </p:nvPr>
        </p:nvSpPr>
        <p:spPr/>
        <p:txBody>
          <a:bodyPr/>
          <a:lstStyle/>
          <a:p>
            <a:fld id="{85C255D0-F069-4861-A2E6-0C8F79C85322}" type="slidenum">
              <a:rPr lang="en-US" smtClean="0"/>
              <a:t>6</a:t>
            </a:fld>
            <a:endParaRPr lang="en-US"/>
          </a:p>
        </p:txBody>
      </p:sp>
    </p:spTree>
    <p:extLst>
      <p:ext uri="{BB962C8B-B14F-4D97-AF65-F5344CB8AC3E}">
        <p14:creationId xmlns:p14="http://schemas.microsoft.com/office/powerpoint/2010/main" val="4319235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C255D0-F069-4861-A2E6-0C8F79C85322}" type="slidenum">
              <a:rPr lang="en-US" smtClean="0"/>
              <a:t>38</a:t>
            </a:fld>
            <a:endParaRPr lang="en-US"/>
          </a:p>
        </p:txBody>
      </p:sp>
    </p:spTree>
    <p:extLst>
      <p:ext uri="{BB962C8B-B14F-4D97-AF65-F5344CB8AC3E}">
        <p14:creationId xmlns:p14="http://schemas.microsoft.com/office/powerpoint/2010/main" val="20461281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C255D0-F069-4861-A2E6-0C8F79C85322}" type="slidenum">
              <a:rPr lang="en-US" smtClean="0"/>
              <a:t>39</a:t>
            </a:fld>
            <a:endParaRPr lang="en-US"/>
          </a:p>
        </p:txBody>
      </p:sp>
    </p:spTree>
    <p:extLst>
      <p:ext uri="{BB962C8B-B14F-4D97-AF65-F5344CB8AC3E}">
        <p14:creationId xmlns:p14="http://schemas.microsoft.com/office/powerpoint/2010/main" val="20206467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C255D0-F069-4861-A2E6-0C8F79C85322}" type="slidenum">
              <a:rPr lang="en-US" smtClean="0"/>
              <a:t>40</a:t>
            </a:fld>
            <a:endParaRPr lang="en-US"/>
          </a:p>
        </p:txBody>
      </p:sp>
    </p:spTree>
    <p:extLst>
      <p:ext uri="{BB962C8B-B14F-4D97-AF65-F5344CB8AC3E}">
        <p14:creationId xmlns:p14="http://schemas.microsoft.com/office/powerpoint/2010/main" val="5573872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C255D0-F069-4861-A2E6-0C8F79C85322}" type="slidenum">
              <a:rPr lang="en-US" smtClean="0"/>
              <a:t>41</a:t>
            </a:fld>
            <a:endParaRPr lang="en-US"/>
          </a:p>
        </p:txBody>
      </p:sp>
    </p:spTree>
    <p:extLst>
      <p:ext uri="{BB962C8B-B14F-4D97-AF65-F5344CB8AC3E}">
        <p14:creationId xmlns:p14="http://schemas.microsoft.com/office/powerpoint/2010/main" val="4403900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GitHub</a:t>
            </a:r>
            <a:r>
              <a:rPr lang="en-US" baseline="0" dirty="0" smtClean="0"/>
              <a:t> calculates the differences between two files to show a diff. BLAST calculates the similarity between two strings of nucleotides GCAT. MEGA executes other algorithms that are more accurate for aligning two DNA sequences. The human occipital lobe is even better, so MEGA presents the problem to you by color coding nucleotides. This sentence is Word with track changes shows a deletion and an insertion, but there is not a straightforward algorithm for deciding which parts of two files align with other in order to determine deletions and insertions. Solving an algorithmic problem in one context often solves the problem in a more general context of an abstracted problem. CSP.EK4.2.4F: Finding an efficient algorithm for a problem can help solve larger instances of the problem. </a:t>
            </a:r>
            <a:endParaRPr lang="en-US" dirty="0"/>
          </a:p>
        </p:txBody>
      </p:sp>
      <p:sp>
        <p:nvSpPr>
          <p:cNvPr id="4" name="Slide Number Placeholder 3"/>
          <p:cNvSpPr>
            <a:spLocks noGrp="1"/>
          </p:cNvSpPr>
          <p:nvPr>
            <p:ph type="sldNum" sz="quarter" idx="10"/>
          </p:nvPr>
        </p:nvSpPr>
        <p:spPr/>
        <p:txBody>
          <a:bodyPr/>
          <a:lstStyle/>
          <a:p>
            <a:fld id="{85C255D0-F069-4861-A2E6-0C8F79C85322}" type="slidenum">
              <a:rPr lang="en-US" smtClean="0"/>
              <a:t>42</a:t>
            </a:fld>
            <a:endParaRPr lang="en-US"/>
          </a:p>
        </p:txBody>
      </p:sp>
    </p:spTree>
    <p:extLst>
      <p:ext uri="{BB962C8B-B14F-4D97-AF65-F5344CB8AC3E}">
        <p14:creationId xmlns:p14="http://schemas.microsoft.com/office/powerpoint/2010/main" val="3124067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problem-based</a:t>
            </a:r>
            <a:r>
              <a:rPr lang="en-US" baseline="0" dirty="0" smtClean="0"/>
              <a:t> learning? I’m going to have John Hattie summarize the research for you. In this book, Hattie synthesizes research on education and concludes we should make learning visible. That means place the objective-skills and knowledge-front and center, and provide steady streams of feedback between teacher and student about whether the objective is being achieved. Hattie examines 138 strategies for improving or reforming education and synthesizes the literature for each strategy. </a:t>
            </a:r>
            <a:endParaRPr lang="en-US" dirty="0"/>
          </a:p>
        </p:txBody>
      </p:sp>
      <p:sp>
        <p:nvSpPr>
          <p:cNvPr id="4" name="Slide Number Placeholder 3"/>
          <p:cNvSpPr>
            <a:spLocks noGrp="1"/>
          </p:cNvSpPr>
          <p:nvPr>
            <p:ph type="sldNum" sz="quarter" idx="10"/>
          </p:nvPr>
        </p:nvSpPr>
        <p:spPr/>
        <p:txBody>
          <a:bodyPr/>
          <a:lstStyle/>
          <a:p>
            <a:fld id="{85C255D0-F069-4861-A2E6-0C8F79C85322}" type="slidenum">
              <a:rPr lang="en-US" smtClean="0"/>
              <a:t>8</a:t>
            </a:fld>
            <a:endParaRPr lang="en-US"/>
          </a:p>
        </p:txBody>
      </p:sp>
    </p:spTree>
    <p:extLst>
      <p:ext uri="{BB962C8B-B14F-4D97-AF65-F5344CB8AC3E}">
        <p14:creationId xmlns:p14="http://schemas.microsoft.com/office/powerpoint/2010/main" val="1181522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literature reports effects of various “things” you can do in education – emphasize</a:t>
            </a:r>
            <a:r>
              <a:rPr lang="en-US" baseline="0" dirty="0" smtClean="0"/>
              <a:t> vocabulary, teach reading strategies, integrate writing across the curriculum, and so on. Several dozen studies related to one strategy are published as a review of literature-a meta-analysis. The effect sizes reported in these </a:t>
            </a:r>
            <a:r>
              <a:rPr lang="en-US" baseline="0" dirty="0" err="1" smtClean="0"/>
              <a:t>metaanalyses</a:t>
            </a:r>
            <a:r>
              <a:rPr lang="en-US" baseline="0" dirty="0" smtClean="0"/>
              <a:t> are normally distributed. The median effect size is .30, and the standard deviation of the effect sizes is about 0.30. So what approaches in schools have the biggest impact? </a:t>
            </a:r>
            <a:r>
              <a:rPr lang="en-US" dirty="0" smtClean="0"/>
              <a:t> </a:t>
            </a:r>
            <a:endParaRPr lang="en-US" dirty="0"/>
          </a:p>
        </p:txBody>
      </p:sp>
      <p:sp>
        <p:nvSpPr>
          <p:cNvPr id="4" name="Slide Number Placeholder 3"/>
          <p:cNvSpPr>
            <a:spLocks noGrp="1"/>
          </p:cNvSpPr>
          <p:nvPr>
            <p:ph type="sldNum" sz="quarter" idx="10"/>
          </p:nvPr>
        </p:nvSpPr>
        <p:spPr/>
        <p:txBody>
          <a:bodyPr/>
          <a:lstStyle/>
          <a:p>
            <a:fld id="{85C255D0-F069-4861-A2E6-0C8F79C85322}" type="slidenum">
              <a:rPr lang="en-US" smtClean="0"/>
              <a:t>9</a:t>
            </a:fld>
            <a:endParaRPr lang="en-US"/>
          </a:p>
        </p:txBody>
      </p:sp>
    </p:spTree>
    <p:extLst>
      <p:ext uri="{BB962C8B-B14F-4D97-AF65-F5344CB8AC3E}">
        <p14:creationId xmlns:p14="http://schemas.microsoft.com/office/powerpoint/2010/main" val="2632289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Fopr</a:t>
            </a:r>
            <a:r>
              <a:rPr lang="en-US" dirty="0" smtClean="0"/>
              <a:t> visual impact, Hattie places all</a:t>
            </a:r>
            <a:r>
              <a:rPr lang="en-US" baseline="0" dirty="0" smtClean="0"/>
              <a:t> effects on a single meter and challenges us to focus on things we can do that actually make a difference in what students achieve.</a:t>
            </a:r>
            <a:endParaRPr lang="en-US" dirty="0"/>
          </a:p>
        </p:txBody>
      </p:sp>
      <p:sp>
        <p:nvSpPr>
          <p:cNvPr id="4" name="Slide Number Placeholder 3"/>
          <p:cNvSpPr>
            <a:spLocks noGrp="1"/>
          </p:cNvSpPr>
          <p:nvPr>
            <p:ph type="sldNum" sz="quarter" idx="10"/>
          </p:nvPr>
        </p:nvSpPr>
        <p:spPr/>
        <p:txBody>
          <a:bodyPr/>
          <a:lstStyle/>
          <a:p>
            <a:fld id="{85C255D0-F069-4861-A2E6-0C8F79C85322}" type="slidenum">
              <a:rPr lang="en-US" smtClean="0"/>
              <a:t>10</a:t>
            </a:fld>
            <a:endParaRPr lang="en-US"/>
          </a:p>
        </p:txBody>
      </p:sp>
    </p:spTree>
    <p:extLst>
      <p:ext uri="{BB962C8B-B14F-4D97-AF65-F5344CB8AC3E}">
        <p14:creationId xmlns:p14="http://schemas.microsoft.com/office/powerpoint/2010/main" val="3104443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Hattie summarizes the primary literature on problem-based learning. From 8 meta-analyses of studies on problem-based learning, there were 546 effect sizes from 285 studies. Each study reported a couple of effects, altogether measured across 38,000 students. Hattie categorized these 546 effects into 6 buckets. These four buckets on the right are repeatedly in the zone of desired effects – the strongest influencers of outcomes. </a:t>
            </a:r>
          </a:p>
          <a:p>
            <a:endParaRPr lang="en-US" baseline="0" dirty="0" smtClean="0"/>
          </a:p>
          <a:p>
            <a:r>
              <a:rPr lang="en-US" b="1" baseline="0" dirty="0" smtClean="0"/>
              <a:t>Attitude</a:t>
            </a:r>
            <a:r>
              <a:rPr lang="en-US" baseline="0" dirty="0" smtClean="0"/>
              <a:t>. That one shows up as higher rates of declaring a STEM major, and higher rates of retention through the junior year. When students start their STEM career in a project-and problem-based course, they are more likely to become STEM majors, and they are more likely to finish the degree. That effect is even larger among subpopulations from which students are underrepresented in computing: girls, African Americans, students from Hispanic/Latino/Latina backgrounds, and first generation college students. When students experience real problem solving, they understand why they want to learn, to achieve, to persist. </a:t>
            </a:r>
          </a:p>
          <a:p>
            <a:endParaRPr lang="en-US" baseline="0" dirty="0" smtClean="0"/>
          </a:p>
          <a:p>
            <a:r>
              <a:rPr lang="en-US" baseline="0" dirty="0" smtClean="0"/>
              <a:t>Students learn to apply –</a:t>
            </a:r>
            <a:r>
              <a:rPr lang="en-US" b="1" baseline="0" dirty="0" smtClean="0"/>
              <a:t>transfer</a:t>
            </a:r>
            <a:r>
              <a:rPr lang="en-US" baseline="0" dirty="0" smtClean="0"/>
              <a:t> – </a:t>
            </a:r>
            <a:r>
              <a:rPr lang="en-US" b="1" baseline="0" dirty="0" smtClean="0"/>
              <a:t>skills</a:t>
            </a:r>
            <a:r>
              <a:rPr lang="en-US" baseline="0" dirty="0" smtClean="0"/>
              <a:t> they very proficiently obtain. These students can explain the </a:t>
            </a:r>
            <a:r>
              <a:rPr lang="en-US" b="1" baseline="0" dirty="0" smtClean="0"/>
              <a:t>principles</a:t>
            </a:r>
            <a:r>
              <a:rPr lang="en-US" baseline="0" dirty="0" smtClean="0"/>
              <a:t> that connect concepts. &lt;click&gt; </a:t>
            </a:r>
          </a:p>
          <a:p>
            <a:endParaRPr lang="en-US" baseline="0" dirty="0" smtClean="0"/>
          </a:p>
          <a:p>
            <a:r>
              <a:rPr lang="en-US" baseline="0" dirty="0" smtClean="0"/>
              <a:t>[Click to Factoids animation] I have to mention that the literature shows no gain for isolated concepts. Students are more interested, but their understanding of isolated concepts is the same as if you taught traditional instruction. And for memorizing large collections of facts, you want to use a more traditional approach. We name specific places in the course to teach the collection of essential knowledge statements from the AP CS Principles framework, as spots to check that indeed your students know this particular fact. For connecting the concepts that give those facts meaning–the principles, problem-based leaning demonstrates some very strong effects in Hattie’s distribution of effect sizes.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5C255D0-F069-4861-A2E6-0C8F79C85322}" type="slidenum">
              <a:rPr lang="en-US" smtClean="0"/>
              <a:t>11</a:t>
            </a:fld>
            <a:endParaRPr lang="en-US"/>
          </a:p>
        </p:txBody>
      </p:sp>
    </p:spTree>
    <p:extLst>
      <p:ext uri="{BB962C8B-B14F-4D97-AF65-F5344CB8AC3E}">
        <p14:creationId xmlns:p14="http://schemas.microsoft.com/office/powerpoint/2010/main" val="3018834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These are 7</a:t>
            </a:r>
            <a:r>
              <a:rPr lang="en-US" baseline="30000" dirty="0" smtClean="0"/>
              <a:t>th</a:t>
            </a:r>
            <a:r>
              <a:rPr lang="en-US" dirty="0" smtClean="0"/>
              <a:t> graders in</a:t>
            </a:r>
            <a:r>
              <a:rPr lang="en-US" baseline="0" dirty="0" smtClean="0"/>
              <a:t> Introduction to Computer Science in</a:t>
            </a:r>
            <a:r>
              <a:rPr lang="en-US" dirty="0" smtClean="0"/>
              <a:t> Norwalk, CA. They created a fashion designer.</a:t>
            </a:r>
          </a:p>
          <a:p>
            <a:endParaRPr lang="en-US" dirty="0"/>
          </a:p>
        </p:txBody>
      </p:sp>
      <p:sp>
        <p:nvSpPr>
          <p:cNvPr id="4" name="Slide Number Placeholder 3"/>
          <p:cNvSpPr>
            <a:spLocks noGrp="1"/>
          </p:cNvSpPr>
          <p:nvPr>
            <p:ph type="sldNum" sz="quarter" idx="10"/>
          </p:nvPr>
        </p:nvSpPr>
        <p:spPr/>
        <p:txBody>
          <a:bodyPr/>
          <a:lstStyle/>
          <a:p>
            <a:fld id="{85C255D0-F069-4861-A2E6-0C8F79C85322}" type="slidenum">
              <a:rPr lang="en-US" smtClean="0"/>
              <a:t>14</a:t>
            </a:fld>
            <a:endParaRPr lang="en-US"/>
          </a:p>
        </p:txBody>
      </p:sp>
    </p:spTree>
    <p:extLst>
      <p:ext uri="{BB962C8B-B14F-4D97-AF65-F5344CB8AC3E}">
        <p14:creationId xmlns:p14="http://schemas.microsoft.com/office/powerpoint/2010/main" val="28371644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C255D0-F069-4861-A2E6-0C8F79C85322}" type="slidenum">
              <a:rPr lang="en-US" smtClean="0"/>
              <a:t>15</a:t>
            </a:fld>
            <a:endParaRPr lang="en-US"/>
          </a:p>
        </p:txBody>
      </p:sp>
    </p:spTree>
    <p:extLst>
      <p:ext uri="{BB962C8B-B14F-4D97-AF65-F5344CB8AC3E}">
        <p14:creationId xmlns:p14="http://schemas.microsoft.com/office/powerpoint/2010/main" val="30545644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13464" y="1122363"/>
            <a:ext cx="7583284" cy="2387600"/>
          </a:xfrm>
        </p:spPr>
        <p:txBody>
          <a:bodyPr anchor="ctr">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3813464" y="3602038"/>
            <a:ext cx="7583283" cy="424732"/>
          </a:xfrm>
        </p:spPr>
        <p:txBody>
          <a:bodyPr>
            <a:spAutoFit/>
          </a:bodyPr>
          <a:lstStyle>
            <a:lvl1pPr marL="0" indent="0" algn="l">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35470101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eal Inside Slide">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86937"/>
          </a:xfrm>
        </p:spPr>
        <p:txBody>
          <a:bodyPr>
            <a:normAutofit/>
          </a:bodyPr>
          <a:lstStyle>
            <a:lvl1pPr>
              <a:defRPr sz="3200" b="1">
                <a:latin typeface="Arial" panose="020B0604020202020204" pitchFamily="34" charset="0"/>
                <a:cs typeface="Arial" panose="020B0604020202020204"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838200" y="1602154"/>
            <a:ext cx="10515600" cy="4416261"/>
          </a:xfrm>
        </p:spPr>
        <p:txBody>
          <a:bodyPr/>
          <a:lstStyle>
            <a:lvl1pPr>
              <a:defRPr sz="24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7" name="Straight Connector 6"/>
          <p:cNvCxnSpPr/>
          <p:nvPr userDrawn="1"/>
        </p:nvCxnSpPr>
        <p:spPr>
          <a:xfrm>
            <a:off x="838200" y="1362445"/>
            <a:ext cx="10515600" cy="0"/>
          </a:xfrm>
          <a:prstGeom prst="line">
            <a:avLst/>
          </a:prstGeom>
          <a:ln>
            <a:solidFill>
              <a:srgbClr val="027B8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858752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woObj" preserve="1">
  <p:cSld name="Teal Inside Slide 2 Columns">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97320"/>
          </a:xfrm>
        </p:spPr>
        <p:txBody>
          <a:bodyPr>
            <a:normAutofit/>
          </a:bodyPr>
          <a:lstStyle>
            <a:lvl1pPr>
              <a:defRPr sz="3200" b="1">
                <a:latin typeface="Arial" panose="020B0604020202020204" pitchFamily="34" charset="0"/>
                <a:cs typeface="Arial" panose="020B0604020202020204" pitchFamily="34"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838200" y="1600814"/>
            <a:ext cx="5181600" cy="4416552"/>
          </a:xfrm>
        </p:spPr>
        <p:txBody>
          <a:bodyPr/>
          <a:lstStyle>
            <a:lvl1pPr>
              <a:defRPr sz="24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600814"/>
            <a:ext cx="5181600" cy="4416552"/>
          </a:xfrm>
        </p:spPr>
        <p:txBody>
          <a:bodyPr/>
          <a:lstStyle>
            <a:lvl1pPr>
              <a:defRPr sz="24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1" name="Straight Connector 10"/>
          <p:cNvCxnSpPr/>
          <p:nvPr userDrawn="1"/>
        </p:nvCxnSpPr>
        <p:spPr>
          <a:xfrm>
            <a:off x="838200" y="1362445"/>
            <a:ext cx="10515600" cy="0"/>
          </a:xfrm>
          <a:prstGeom prst="line">
            <a:avLst/>
          </a:prstGeom>
          <a:ln>
            <a:solidFill>
              <a:srgbClr val="027B8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83577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Teal Inside Slide Full Pictur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061539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99732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600814"/>
            <a:ext cx="10515600" cy="441655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7" name="Straight Connector 6"/>
          <p:cNvCxnSpPr/>
          <p:nvPr userDrawn="1"/>
        </p:nvCxnSpPr>
        <p:spPr>
          <a:xfrm>
            <a:off x="838200" y="1362445"/>
            <a:ext cx="10515600" cy="0"/>
          </a:xfrm>
          <a:prstGeom prst="line">
            <a:avLst/>
          </a:prstGeom>
          <a:ln>
            <a:solidFill>
              <a:srgbClr val="4E868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827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5"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32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mailto:maurine-neiman@uiowa.edu" TargetMode="External"/><Relationship Id="rId2" Type="http://schemas.openxmlformats.org/officeDocument/2006/relationships/hyperlink" Target="mailto:bennettbrowniowa@gmail.com" TargetMode="External"/><Relationship Id="rId1" Type="http://schemas.openxmlformats.org/officeDocument/2006/relationships/slideLayout" Target="../slideLayouts/slideLayout1.xml"/><Relationship Id="rId4" Type="http://schemas.openxmlformats.org/officeDocument/2006/relationships/hyperlink" Target="https://education.github.com/contact"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8.jpeg"/><Relationship Id="rId3" Type="http://schemas.openxmlformats.org/officeDocument/2006/relationships/image" Target="../media/image10.jpeg"/><Relationship Id="rId7" Type="http://schemas.microsoft.com/office/2007/relationships/hdphoto" Target="../media/hdphoto1.wdp"/><Relationship Id="rId12" Type="http://schemas.openxmlformats.org/officeDocument/2006/relationships/image" Target="../media/image17.jpe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6.png"/><Relationship Id="rId5" Type="http://schemas.openxmlformats.org/officeDocument/2006/relationships/image" Target="../media/image12.jpeg"/><Relationship Id="rId10" Type="http://schemas.microsoft.com/office/2007/relationships/hdphoto" Target="../media/hdphoto2.wdp"/><Relationship Id="rId4" Type="http://schemas.openxmlformats.org/officeDocument/2006/relationships/image" Target="../media/image11.jpe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Problem-based </a:t>
            </a:r>
            <a:br>
              <a:rPr lang="en-US" dirty="0" smtClean="0"/>
            </a:br>
            <a:r>
              <a:rPr lang="en-US" dirty="0" smtClean="0"/>
              <a:t>AP</a:t>
            </a:r>
            <a:r>
              <a:rPr lang="en-US" baseline="30000" dirty="0" smtClean="0"/>
              <a:t>®</a:t>
            </a:r>
            <a:r>
              <a:rPr lang="en-US" dirty="0" smtClean="0"/>
              <a:t> CS Principles</a:t>
            </a:r>
            <a:endParaRPr lang="en-US" dirty="0"/>
          </a:p>
        </p:txBody>
      </p:sp>
      <p:sp>
        <p:nvSpPr>
          <p:cNvPr id="3" name="Subtitle 2"/>
          <p:cNvSpPr>
            <a:spLocks noGrp="1"/>
          </p:cNvSpPr>
          <p:nvPr>
            <p:ph type="subTitle" idx="1"/>
          </p:nvPr>
        </p:nvSpPr>
        <p:spPr>
          <a:xfrm>
            <a:off x="3813464" y="3602038"/>
            <a:ext cx="7583283" cy="2267287"/>
          </a:xfrm>
        </p:spPr>
        <p:txBody>
          <a:bodyPr/>
          <a:lstStyle/>
          <a:p>
            <a:r>
              <a:rPr lang="en-US" dirty="0" smtClean="0"/>
              <a:t>Part of a problem-based K-12 pathway</a:t>
            </a:r>
          </a:p>
          <a:p>
            <a:endParaRPr lang="en-US" dirty="0"/>
          </a:p>
          <a:p>
            <a:r>
              <a:rPr lang="en-US" dirty="0" smtClean="0"/>
              <a:t>Bennett Brown, Project Lead The Way</a:t>
            </a:r>
          </a:p>
          <a:p>
            <a:r>
              <a:rPr lang="en-US" dirty="0" smtClean="0"/>
              <a:t>Maurine Neiman, University of Iowa</a:t>
            </a:r>
          </a:p>
          <a:p>
            <a:r>
              <a:rPr lang="en-US" dirty="0"/>
              <a:t>Scott </a:t>
            </a:r>
            <a:r>
              <a:rPr lang="en-US" dirty="0" smtClean="0"/>
              <a:t>Sanicki, GitHub</a:t>
            </a:r>
            <a:endParaRPr lang="en-US" dirty="0"/>
          </a:p>
        </p:txBody>
      </p:sp>
    </p:spTree>
    <p:extLst>
      <p:ext uri="{BB962C8B-B14F-4D97-AF65-F5344CB8AC3E}">
        <p14:creationId xmlns:p14="http://schemas.microsoft.com/office/powerpoint/2010/main" val="41383259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John Hattie’s impact meter</a:t>
            </a:r>
            <a:endParaRPr lang="en-US" dirty="0"/>
          </a:p>
        </p:txBody>
      </p:sp>
      <p:sp>
        <p:nvSpPr>
          <p:cNvPr id="3" name="Content Placeholder 2"/>
          <p:cNvSpPr>
            <a:spLocks noGrp="1"/>
          </p:cNvSpPr>
          <p:nvPr>
            <p:ph idx="1"/>
          </p:nvPr>
        </p:nvSpPr>
        <p:spPr/>
        <p:txBody>
          <a:bodyPr/>
          <a:lstStyle/>
          <a:p>
            <a:endParaRPr lang="en-US"/>
          </a:p>
        </p:txBody>
      </p:sp>
      <p:grpSp>
        <p:nvGrpSpPr>
          <p:cNvPr id="4" name="Group 3"/>
          <p:cNvGrpSpPr/>
          <p:nvPr/>
        </p:nvGrpSpPr>
        <p:grpSpPr>
          <a:xfrm>
            <a:off x="7119850" y="1916012"/>
            <a:ext cx="3876143" cy="3059330"/>
            <a:chOff x="5229514" y="1566903"/>
            <a:chExt cx="3876143" cy="3059330"/>
          </a:xfrm>
        </p:grpSpPr>
        <p:sp>
          <p:nvSpPr>
            <p:cNvPr id="5" name="Rectangle 4"/>
            <p:cNvSpPr/>
            <p:nvPr/>
          </p:nvSpPr>
          <p:spPr>
            <a:xfrm>
              <a:off x="6009984" y="1566903"/>
              <a:ext cx="3095673" cy="254913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5229514" y="1566903"/>
              <a:ext cx="3876143" cy="3059330"/>
              <a:chOff x="5229514" y="1566903"/>
              <a:chExt cx="3876143" cy="3059330"/>
            </a:xfrm>
          </p:grpSpPr>
          <p:sp>
            <p:nvSpPr>
              <p:cNvPr id="7" name="TextBox 6"/>
              <p:cNvSpPr txBox="1"/>
              <p:nvPr/>
            </p:nvSpPr>
            <p:spPr>
              <a:xfrm>
                <a:off x="5229514" y="2136338"/>
                <a:ext cx="2225184" cy="984885"/>
              </a:xfrm>
              <a:prstGeom prst="rect">
                <a:avLst/>
              </a:prstGeom>
              <a:noFill/>
            </p:spPr>
            <p:txBody>
              <a:bodyPr wrap="square" rtlCol="0">
                <a:spAutoFit/>
              </a:bodyPr>
              <a:lstStyle/>
              <a:p>
                <a:pPr algn="ctr"/>
                <a:r>
                  <a:rPr lang="en-US" sz="2200" dirty="0" smtClean="0">
                    <a:latin typeface="Arial" panose="020B0604020202020204" pitchFamily="34" charset="0"/>
                    <a:cs typeface="Arial" panose="020B0604020202020204" pitchFamily="34" charset="0"/>
                  </a:rPr>
                  <a:t>50 -</a:t>
                </a:r>
              </a:p>
              <a:p>
                <a:pPr algn="ctr"/>
                <a:endParaRPr lang="en-US" sz="3600" dirty="0" smtClean="0">
                  <a:latin typeface="Arial" panose="020B0604020202020204" pitchFamily="34" charset="0"/>
                  <a:cs typeface="Arial" panose="020B0604020202020204" pitchFamily="34" charset="0"/>
                </a:endParaRPr>
              </a:p>
            </p:txBody>
          </p:sp>
          <p:pic>
            <p:nvPicPr>
              <p:cNvPr id="8" name="Picture 7"/>
              <p:cNvPicPr>
                <a:picLocks noChangeAspect="1"/>
              </p:cNvPicPr>
              <p:nvPr/>
            </p:nvPicPr>
            <p:blipFill rotWithShape="1">
              <a:blip r:embed="rId3"/>
              <a:srcRect l="7805" t="3465" r="2315" b="25742"/>
              <a:stretch/>
            </p:blipFill>
            <p:spPr>
              <a:xfrm>
                <a:off x="6541444" y="2008788"/>
                <a:ext cx="2355817" cy="1285809"/>
              </a:xfrm>
              <a:prstGeom prst="rect">
                <a:avLst/>
              </a:prstGeom>
            </p:spPr>
          </p:pic>
          <p:sp>
            <p:nvSpPr>
              <p:cNvPr id="9" name="TextBox 8"/>
              <p:cNvSpPr txBox="1"/>
              <p:nvPr/>
            </p:nvSpPr>
            <p:spPr>
              <a:xfrm>
                <a:off x="6880473" y="3641348"/>
                <a:ext cx="2225184" cy="984885"/>
              </a:xfrm>
              <a:prstGeom prst="rect">
                <a:avLst/>
              </a:prstGeom>
              <a:noFill/>
            </p:spPr>
            <p:txBody>
              <a:bodyPr wrap="square" rtlCol="0">
                <a:spAutoFit/>
              </a:bodyPr>
              <a:lstStyle/>
              <a:p>
                <a:pPr algn="ctr"/>
                <a:r>
                  <a:rPr lang="en-US" sz="2200" dirty="0" smtClean="0">
                    <a:latin typeface="Arial" panose="020B0604020202020204" pitchFamily="34" charset="0"/>
                    <a:cs typeface="Arial" panose="020B0604020202020204" pitchFamily="34" charset="0"/>
                  </a:rPr>
                  <a:t>d</a:t>
                </a:r>
              </a:p>
              <a:p>
                <a:pPr algn="ctr"/>
                <a:endParaRPr lang="en-US" sz="3600" dirty="0" smtClean="0">
                  <a:latin typeface="Arial" panose="020B0604020202020204" pitchFamily="34" charset="0"/>
                  <a:cs typeface="Arial" panose="020B0604020202020204" pitchFamily="34" charset="0"/>
                </a:endParaRPr>
              </a:p>
            </p:txBody>
          </p:sp>
          <p:sp>
            <p:nvSpPr>
              <p:cNvPr id="10" name="TextBox 9"/>
              <p:cNvSpPr txBox="1"/>
              <p:nvPr/>
            </p:nvSpPr>
            <p:spPr>
              <a:xfrm>
                <a:off x="6482714" y="1566903"/>
                <a:ext cx="2225184" cy="1077218"/>
              </a:xfrm>
              <a:prstGeom prst="rect">
                <a:avLst/>
              </a:prstGeom>
              <a:noFill/>
            </p:spPr>
            <p:txBody>
              <a:bodyPr wrap="square" rtlCol="0">
                <a:spAutoFit/>
              </a:bodyPr>
              <a:lstStyle/>
              <a:p>
                <a:pPr algn="ctr"/>
                <a:r>
                  <a:rPr lang="en-US" sz="2800" dirty="0" smtClean="0">
                    <a:latin typeface="Arial" panose="020B0604020202020204" pitchFamily="34" charset="0"/>
                    <a:cs typeface="Arial" panose="020B0604020202020204" pitchFamily="34" charset="0"/>
                  </a:rPr>
                  <a:t># reports</a:t>
                </a:r>
              </a:p>
              <a:p>
                <a:pPr algn="ctr"/>
                <a:endParaRPr lang="en-US" sz="3600" dirty="0" smtClean="0">
                  <a:latin typeface="Arial" panose="020B0604020202020204" pitchFamily="34" charset="0"/>
                  <a:cs typeface="Arial" panose="020B0604020202020204" pitchFamily="34" charset="0"/>
                </a:endParaRPr>
              </a:p>
            </p:txBody>
          </p:sp>
          <p:sp>
            <p:nvSpPr>
              <p:cNvPr id="11" name="TextBox 10"/>
              <p:cNvSpPr txBox="1"/>
              <p:nvPr/>
            </p:nvSpPr>
            <p:spPr>
              <a:xfrm>
                <a:off x="6009984" y="3138573"/>
                <a:ext cx="2225184" cy="584775"/>
              </a:xfrm>
              <a:prstGeom prst="rect">
                <a:avLst/>
              </a:prstGeom>
              <a:noFill/>
            </p:spPr>
            <p:txBody>
              <a:bodyPr wrap="square" rtlCol="0">
                <a:spAutoFit/>
              </a:bodyPr>
              <a:lstStyle/>
              <a:p>
                <a:pPr algn="ctr"/>
                <a:r>
                  <a:rPr lang="en-US" sz="1600" dirty="0" smtClean="0">
                    <a:latin typeface="Arial" panose="020B0604020202020204" pitchFamily="34" charset="0"/>
                    <a:cs typeface="Arial" panose="020B0604020202020204" pitchFamily="34" charset="0"/>
                  </a:rPr>
                  <a:t>|</a:t>
                </a:r>
              </a:p>
              <a:p>
                <a:pPr algn="ctr"/>
                <a:r>
                  <a:rPr lang="en-US" sz="1600" dirty="0" smtClean="0">
                    <a:latin typeface="Arial" panose="020B0604020202020204" pitchFamily="34" charset="0"/>
                    <a:cs typeface="Arial" panose="020B0604020202020204" pitchFamily="34" charset="0"/>
                  </a:rPr>
                  <a:t>0</a:t>
                </a:r>
              </a:p>
            </p:txBody>
          </p:sp>
        </p:grpSp>
      </p:grpSp>
      <p:sp>
        <p:nvSpPr>
          <p:cNvPr id="12" name="Pie 11"/>
          <p:cNvSpPr/>
          <p:nvPr/>
        </p:nvSpPr>
        <p:spPr>
          <a:xfrm rot="10800000">
            <a:off x="3261936" y="3168509"/>
            <a:ext cx="6400800" cy="6400800"/>
          </a:xfrm>
          <a:prstGeom prst="pie">
            <a:avLst>
              <a:gd name="adj1" fmla="val 5400000"/>
              <a:gd name="adj2" fmla="val 10774346"/>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Pie 12"/>
          <p:cNvSpPr/>
          <p:nvPr/>
        </p:nvSpPr>
        <p:spPr>
          <a:xfrm rot="10800000">
            <a:off x="3247240" y="3168509"/>
            <a:ext cx="6400800" cy="6400800"/>
          </a:xfrm>
          <a:prstGeom prst="pie">
            <a:avLst>
              <a:gd name="adj1" fmla="val 0"/>
              <a:gd name="adj2" fmla="val 1077434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4" name="Group 13"/>
          <p:cNvGrpSpPr/>
          <p:nvPr/>
        </p:nvGrpSpPr>
        <p:grpSpPr>
          <a:xfrm>
            <a:off x="2368306" y="2635109"/>
            <a:ext cx="7953856" cy="4123521"/>
            <a:chOff x="477970" y="2286000"/>
            <a:chExt cx="7953856" cy="4123521"/>
          </a:xfrm>
        </p:grpSpPr>
        <p:sp>
          <p:nvSpPr>
            <p:cNvPr id="15" name="TextBox 14"/>
            <p:cNvSpPr txBox="1"/>
            <p:nvPr/>
          </p:nvSpPr>
          <p:spPr>
            <a:xfrm>
              <a:off x="4753887" y="4459069"/>
              <a:ext cx="2841419" cy="1077218"/>
            </a:xfrm>
            <a:prstGeom prst="rect">
              <a:avLst/>
            </a:prstGeom>
            <a:noFill/>
          </p:spPr>
          <p:txBody>
            <a:bodyPr wrap="none" rtlCol="0">
              <a:spAutoFit/>
            </a:bodyPr>
            <a:lstStyle/>
            <a:p>
              <a:pPr algn="ctr"/>
              <a:r>
                <a:rPr lang="en-US" sz="3200" dirty="0" smtClean="0">
                  <a:latin typeface="Arial" panose="020B0604020202020204" pitchFamily="34" charset="0"/>
                  <a:cs typeface="Arial" panose="020B0604020202020204" pitchFamily="34" charset="0"/>
                </a:rPr>
                <a:t>Zone of </a:t>
              </a:r>
            </a:p>
            <a:p>
              <a:pPr algn="ctr"/>
              <a:r>
                <a:rPr lang="en-US" sz="3200" dirty="0" smtClean="0">
                  <a:latin typeface="Arial" panose="020B0604020202020204" pitchFamily="34" charset="0"/>
                  <a:cs typeface="Arial" panose="020B0604020202020204" pitchFamily="34" charset="0"/>
                </a:rPr>
                <a:t>desired effects</a:t>
              </a:r>
              <a:endParaRPr lang="en-US" sz="3200" dirty="0">
                <a:latin typeface="Arial" panose="020B0604020202020204" pitchFamily="34" charset="0"/>
                <a:cs typeface="Arial" panose="020B0604020202020204" pitchFamily="34" charset="0"/>
              </a:endParaRPr>
            </a:p>
          </p:txBody>
        </p:sp>
        <p:sp>
          <p:nvSpPr>
            <p:cNvPr id="16" name="TextBox 15"/>
            <p:cNvSpPr txBox="1"/>
            <p:nvPr/>
          </p:nvSpPr>
          <p:spPr>
            <a:xfrm>
              <a:off x="2895219" y="3038822"/>
              <a:ext cx="1755032" cy="1077218"/>
            </a:xfrm>
            <a:prstGeom prst="rect">
              <a:avLst/>
            </a:prstGeom>
            <a:noFill/>
          </p:spPr>
          <p:txBody>
            <a:bodyPr wrap="none" rtlCol="0">
              <a:spAutoFit/>
            </a:bodyPr>
            <a:lstStyle/>
            <a:p>
              <a:pPr algn="ctr"/>
              <a:r>
                <a:rPr lang="en-US" sz="3200" dirty="0" smtClean="0">
                  <a:latin typeface="Arial" panose="020B0604020202020204" pitchFamily="34" charset="0"/>
                  <a:cs typeface="Arial" panose="020B0604020202020204" pitchFamily="34" charset="0"/>
                </a:rPr>
                <a:t>Teacher </a:t>
              </a:r>
            </a:p>
            <a:p>
              <a:pPr algn="ctr"/>
              <a:r>
                <a:rPr lang="en-US" sz="3200" dirty="0" smtClean="0">
                  <a:latin typeface="Arial" panose="020B0604020202020204" pitchFamily="34" charset="0"/>
                  <a:cs typeface="Arial" panose="020B0604020202020204" pitchFamily="34" charset="0"/>
                </a:rPr>
                <a:t>effects</a:t>
              </a:r>
            </a:p>
          </p:txBody>
        </p:sp>
        <p:sp>
          <p:nvSpPr>
            <p:cNvPr id="17" name="TextBox 16"/>
            <p:cNvSpPr txBox="1"/>
            <p:nvPr/>
          </p:nvSpPr>
          <p:spPr>
            <a:xfrm>
              <a:off x="2065599" y="3858177"/>
              <a:ext cx="1384290" cy="1077218"/>
            </a:xfrm>
            <a:prstGeom prst="rect">
              <a:avLst/>
            </a:prstGeom>
            <a:noFill/>
          </p:spPr>
          <p:txBody>
            <a:bodyPr wrap="none" rtlCol="0">
              <a:spAutoFit/>
            </a:bodyPr>
            <a:lstStyle/>
            <a:p>
              <a:pPr algn="ctr"/>
              <a:r>
                <a:rPr lang="en-US" sz="3200" dirty="0" smtClean="0">
                  <a:latin typeface="Arial" panose="020B0604020202020204" pitchFamily="34" charset="0"/>
                  <a:cs typeface="Arial" panose="020B0604020202020204" pitchFamily="34" charset="0"/>
                </a:rPr>
                <a:t>Age</a:t>
              </a:r>
            </a:p>
            <a:p>
              <a:pPr algn="ctr"/>
              <a:r>
                <a:rPr lang="en-US" sz="3200" dirty="0" smtClean="0">
                  <a:latin typeface="Arial" panose="020B0604020202020204" pitchFamily="34" charset="0"/>
                  <a:cs typeface="Arial" panose="020B0604020202020204" pitchFamily="34" charset="0"/>
                </a:rPr>
                <a:t>effects</a:t>
              </a:r>
            </a:p>
          </p:txBody>
        </p:sp>
        <p:sp>
          <p:nvSpPr>
            <p:cNvPr id="18" name="TextBox 17"/>
            <p:cNvSpPr txBox="1"/>
            <p:nvPr/>
          </p:nvSpPr>
          <p:spPr>
            <a:xfrm>
              <a:off x="1188077" y="4871161"/>
              <a:ext cx="1710725" cy="1077218"/>
            </a:xfrm>
            <a:prstGeom prst="rect">
              <a:avLst/>
            </a:prstGeom>
            <a:noFill/>
          </p:spPr>
          <p:txBody>
            <a:bodyPr wrap="none" rtlCol="0">
              <a:spAutoFit/>
            </a:bodyPr>
            <a:lstStyle/>
            <a:p>
              <a:pPr algn="ctr"/>
              <a:r>
                <a:rPr lang="en-US" sz="3200" dirty="0" smtClean="0">
                  <a:latin typeface="Arial" panose="020B0604020202020204" pitchFamily="34" charset="0"/>
                  <a:cs typeface="Arial" panose="020B0604020202020204" pitchFamily="34" charset="0"/>
                </a:rPr>
                <a:t>Reverse</a:t>
              </a:r>
            </a:p>
            <a:p>
              <a:pPr algn="ctr"/>
              <a:r>
                <a:rPr lang="en-US" sz="3200" dirty="0" smtClean="0">
                  <a:latin typeface="Arial" panose="020B0604020202020204" pitchFamily="34" charset="0"/>
                  <a:cs typeface="Arial" panose="020B0604020202020204" pitchFamily="34" charset="0"/>
                </a:rPr>
                <a:t>effects</a:t>
              </a:r>
            </a:p>
          </p:txBody>
        </p:sp>
        <p:cxnSp>
          <p:nvCxnSpPr>
            <p:cNvPr id="19" name="Straight Connector 18"/>
            <p:cNvCxnSpPr>
              <a:stCxn id="24" idx="2"/>
            </p:cNvCxnSpPr>
            <p:nvPr/>
          </p:nvCxnSpPr>
          <p:spPr>
            <a:xfrm flipH="1">
              <a:off x="4557304" y="2870775"/>
              <a:ext cx="9607" cy="31490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2590800" y="3505200"/>
              <a:ext cx="1966505" cy="2514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flipV="1">
              <a:off x="1523150" y="4266783"/>
              <a:ext cx="3034155" cy="1753017"/>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823651" y="3841404"/>
              <a:ext cx="684803" cy="584775"/>
            </a:xfrm>
            <a:prstGeom prst="rect">
              <a:avLst/>
            </a:prstGeom>
            <a:noFill/>
          </p:spPr>
          <p:txBody>
            <a:bodyPr wrap="none" rtlCol="0">
              <a:spAutoFit/>
            </a:bodyPr>
            <a:lstStyle/>
            <a:p>
              <a:pPr algn="ctr"/>
              <a:r>
                <a:rPr lang="en-US" sz="3200" dirty="0" smtClean="0"/>
                <a:t>0.0</a:t>
              </a:r>
            </a:p>
          </p:txBody>
        </p:sp>
        <p:sp>
          <p:nvSpPr>
            <p:cNvPr id="23" name="TextBox 22"/>
            <p:cNvSpPr txBox="1"/>
            <p:nvPr/>
          </p:nvSpPr>
          <p:spPr>
            <a:xfrm>
              <a:off x="2240369" y="2609672"/>
              <a:ext cx="684803" cy="584775"/>
            </a:xfrm>
            <a:prstGeom prst="rect">
              <a:avLst/>
            </a:prstGeom>
            <a:noFill/>
          </p:spPr>
          <p:txBody>
            <a:bodyPr wrap="none" rtlCol="0">
              <a:spAutoFit/>
            </a:bodyPr>
            <a:lstStyle/>
            <a:p>
              <a:pPr algn="ctr"/>
              <a:r>
                <a:rPr lang="en-US" sz="3200" dirty="0" smtClean="0"/>
                <a:t>0.2</a:t>
              </a:r>
            </a:p>
          </p:txBody>
        </p:sp>
        <p:sp>
          <p:nvSpPr>
            <p:cNvPr id="24" name="TextBox 23"/>
            <p:cNvSpPr txBox="1"/>
            <p:nvPr/>
          </p:nvSpPr>
          <p:spPr>
            <a:xfrm>
              <a:off x="4224509" y="2286000"/>
              <a:ext cx="684803" cy="584775"/>
            </a:xfrm>
            <a:prstGeom prst="rect">
              <a:avLst/>
            </a:prstGeom>
            <a:noFill/>
          </p:spPr>
          <p:txBody>
            <a:bodyPr wrap="none" rtlCol="0">
              <a:spAutoFit/>
            </a:bodyPr>
            <a:lstStyle/>
            <a:p>
              <a:pPr algn="ctr"/>
              <a:r>
                <a:rPr lang="en-US" sz="3200" smtClean="0"/>
                <a:t>0.4</a:t>
              </a:r>
            </a:p>
          </p:txBody>
        </p:sp>
        <p:sp>
          <p:nvSpPr>
            <p:cNvPr id="25" name="TextBox 24"/>
            <p:cNvSpPr txBox="1"/>
            <p:nvPr/>
          </p:nvSpPr>
          <p:spPr>
            <a:xfrm>
              <a:off x="7747023" y="5824746"/>
              <a:ext cx="684803" cy="584775"/>
            </a:xfrm>
            <a:prstGeom prst="rect">
              <a:avLst/>
            </a:prstGeom>
            <a:noFill/>
          </p:spPr>
          <p:txBody>
            <a:bodyPr wrap="none" rtlCol="0">
              <a:spAutoFit/>
            </a:bodyPr>
            <a:lstStyle/>
            <a:p>
              <a:pPr algn="ctr"/>
              <a:r>
                <a:rPr lang="en-US" sz="3200" dirty="0" smtClean="0"/>
                <a:t>1.2</a:t>
              </a:r>
            </a:p>
          </p:txBody>
        </p:sp>
        <p:sp>
          <p:nvSpPr>
            <p:cNvPr id="26" name="TextBox 25"/>
            <p:cNvSpPr txBox="1"/>
            <p:nvPr/>
          </p:nvSpPr>
          <p:spPr>
            <a:xfrm>
              <a:off x="477970" y="5778639"/>
              <a:ext cx="817853" cy="584775"/>
            </a:xfrm>
            <a:prstGeom prst="rect">
              <a:avLst/>
            </a:prstGeom>
            <a:noFill/>
          </p:spPr>
          <p:txBody>
            <a:bodyPr wrap="none" rtlCol="0">
              <a:spAutoFit/>
            </a:bodyPr>
            <a:lstStyle/>
            <a:p>
              <a:pPr algn="ctr"/>
              <a:r>
                <a:rPr lang="en-US" sz="3200" dirty="0" smtClean="0"/>
                <a:t>-0.2</a:t>
              </a:r>
            </a:p>
          </p:txBody>
        </p:sp>
        <p:cxnSp>
          <p:nvCxnSpPr>
            <p:cNvPr id="27" name="Straight Connector 26"/>
            <p:cNvCxnSpPr/>
            <p:nvPr/>
          </p:nvCxnSpPr>
          <p:spPr>
            <a:xfrm flipH="1" flipV="1">
              <a:off x="2719598" y="3168134"/>
              <a:ext cx="222217" cy="337066"/>
            </a:xfrm>
            <a:prstGeom prst="line">
              <a:avLst/>
            </a:prstGeom>
          </p:spPr>
          <p:style>
            <a:lnRef idx="1">
              <a:schemeClr val="accent1"/>
            </a:lnRef>
            <a:fillRef idx="0">
              <a:schemeClr val="accent1"/>
            </a:fillRef>
            <a:effectRef idx="0">
              <a:schemeClr val="accent1"/>
            </a:effectRef>
            <a:fontRef idx="minor">
              <a:schemeClr val="tx1"/>
            </a:fontRef>
          </p:style>
        </p:cxnSp>
      </p:grpSp>
      <p:sp>
        <p:nvSpPr>
          <p:cNvPr id="28" name="TextBox 27"/>
          <p:cNvSpPr txBox="1"/>
          <p:nvPr/>
        </p:nvSpPr>
        <p:spPr>
          <a:xfrm>
            <a:off x="8306322" y="3494783"/>
            <a:ext cx="2225184" cy="584775"/>
          </a:xfrm>
          <a:prstGeom prst="rect">
            <a:avLst/>
          </a:prstGeom>
          <a:noFill/>
        </p:spPr>
        <p:txBody>
          <a:bodyPr wrap="square" rtlCol="0">
            <a:spAutoFit/>
          </a:bodyPr>
          <a:lstStyle/>
          <a:p>
            <a:pPr algn="ctr"/>
            <a:r>
              <a:rPr lang="en-US" sz="1600" dirty="0" smtClean="0">
                <a:latin typeface="Arial" panose="020B0604020202020204" pitchFamily="34" charset="0"/>
                <a:cs typeface="Arial" panose="020B0604020202020204" pitchFamily="34" charset="0"/>
              </a:rPr>
              <a:t>|</a:t>
            </a:r>
          </a:p>
          <a:p>
            <a:pPr algn="ctr"/>
            <a:r>
              <a:rPr lang="en-US" sz="1600" dirty="0" smtClean="0">
                <a:latin typeface="Arial" panose="020B0604020202020204" pitchFamily="34" charset="0"/>
                <a:cs typeface="Arial" panose="020B0604020202020204" pitchFamily="34" charset="0"/>
              </a:rPr>
              <a:t>      0.40</a:t>
            </a:r>
          </a:p>
        </p:txBody>
      </p:sp>
      <p:sp>
        <p:nvSpPr>
          <p:cNvPr id="29" name="TextBox 28"/>
          <p:cNvSpPr txBox="1"/>
          <p:nvPr/>
        </p:nvSpPr>
        <p:spPr>
          <a:xfrm>
            <a:off x="2141592" y="1352062"/>
            <a:ext cx="8631309" cy="1200329"/>
          </a:xfrm>
          <a:prstGeom prst="rect">
            <a:avLst/>
          </a:prstGeom>
          <a:noFill/>
        </p:spPr>
        <p:txBody>
          <a:bodyPr wrap="square" rtlCol="0">
            <a:spAutoFit/>
          </a:bodyPr>
          <a:lstStyle/>
          <a:p>
            <a:pPr algn="ctr"/>
            <a:r>
              <a:rPr lang="en-US" sz="3600" dirty="0" smtClean="0">
                <a:latin typeface="Arial" panose="020B0604020202020204" pitchFamily="34" charset="0"/>
                <a:cs typeface="Arial" panose="020B0604020202020204" pitchFamily="34" charset="0"/>
              </a:rPr>
              <a:t>d = difference in means / </a:t>
            </a:r>
            <a:r>
              <a:rPr lang="en-US" sz="3600" dirty="0" err="1" smtClean="0">
                <a:latin typeface="Arial" panose="020B0604020202020204" pitchFamily="34" charset="0"/>
                <a:cs typeface="Arial" panose="020B0604020202020204" pitchFamily="34" charset="0"/>
              </a:rPr>
              <a:t>std</a:t>
            </a:r>
            <a:r>
              <a:rPr lang="en-US" sz="3600" dirty="0" smtClean="0">
                <a:latin typeface="Arial" panose="020B0604020202020204" pitchFamily="34" charset="0"/>
                <a:cs typeface="Arial" panose="020B0604020202020204" pitchFamily="34" charset="0"/>
              </a:rPr>
              <a:t> deviation</a:t>
            </a:r>
          </a:p>
          <a:p>
            <a:pPr algn="ctr"/>
            <a:endParaRPr lang="en-US" sz="36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58649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Problem-based learning gets applied</a:t>
            </a:r>
            <a:endParaRPr lang="en-US" dirty="0"/>
          </a:p>
        </p:txBody>
      </p:sp>
      <p:sp>
        <p:nvSpPr>
          <p:cNvPr id="3" name="Content Placeholder 2"/>
          <p:cNvSpPr>
            <a:spLocks noGrp="1"/>
          </p:cNvSpPr>
          <p:nvPr>
            <p:ph idx="1"/>
          </p:nvPr>
        </p:nvSpPr>
        <p:spPr/>
        <p:txBody>
          <a:bodyPr/>
          <a:lstStyle/>
          <a:p>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119181036"/>
              </p:ext>
            </p:extLst>
          </p:nvPr>
        </p:nvGraphicFramePr>
        <p:xfrm>
          <a:off x="976384" y="1590736"/>
          <a:ext cx="2754414" cy="2123440"/>
        </p:xfrm>
        <a:graphic>
          <a:graphicData uri="http://schemas.openxmlformats.org/drawingml/2006/table">
            <a:tbl>
              <a:tblPr firstRow="1" bandRow="1">
                <a:tableStyleId>{5C22544A-7EE6-4342-B048-85BDC9FD1C3A}</a:tableStyleId>
              </a:tblPr>
              <a:tblGrid>
                <a:gridCol w="1801979"/>
                <a:gridCol w="952435"/>
              </a:tblGrid>
              <a:tr h="37084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PBL</a:t>
                      </a:r>
                      <a:endParaRPr lang="en-US" dirty="0"/>
                    </a:p>
                  </a:txBody>
                  <a:tcPr/>
                </a:tc>
                <a:tc hMerge="1">
                  <a:txBody>
                    <a:bodyPr/>
                    <a:lstStyle/>
                    <a:p>
                      <a:endParaRPr lang="en-US"/>
                    </a:p>
                  </a:txBody>
                  <a:tcPr/>
                </a:tc>
              </a:tr>
              <a:tr h="370840">
                <a:tc>
                  <a:txBody>
                    <a:bodyPr/>
                    <a:lstStyle/>
                    <a:p>
                      <a:r>
                        <a:rPr lang="en-US" smtClean="0"/>
                        <a:t># Meta-analyses</a:t>
                      </a:r>
                      <a:endParaRPr lang="en-US"/>
                    </a:p>
                  </a:txBody>
                  <a:tcPr/>
                </a:tc>
                <a:tc>
                  <a:txBody>
                    <a:bodyPr/>
                    <a:lstStyle/>
                    <a:p>
                      <a:r>
                        <a:rPr lang="en-US" dirty="0" smtClean="0"/>
                        <a:t>8</a:t>
                      </a:r>
                      <a:endParaRPr lang="en-US" dirty="0"/>
                    </a:p>
                  </a:txBody>
                  <a:tcPr/>
                </a:tc>
              </a:tr>
              <a:tr h="370840">
                <a:tc>
                  <a:txBody>
                    <a:bodyPr/>
                    <a:lstStyle/>
                    <a:p>
                      <a:r>
                        <a:rPr lang="en-US" dirty="0" smtClean="0"/>
                        <a:t># Studies</a:t>
                      </a:r>
                      <a:endParaRPr lang="en-US" dirty="0"/>
                    </a:p>
                  </a:txBody>
                  <a:tcPr/>
                </a:tc>
                <a:tc>
                  <a:txBody>
                    <a:bodyPr/>
                    <a:lstStyle/>
                    <a:p>
                      <a:r>
                        <a:rPr lang="en-US" smtClean="0"/>
                        <a:t>285</a:t>
                      </a:r>
                      <a:endParaRPr lang="en-US"/>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Effects</a:t>
                      </a:r>
                      <a:endParaRPr lang="en-US" dirty="0" smtClean="0"/>
                    </a:p>
                  </a:txBody>
                  <a:tcPr/>
                </a:tc>
                <a:tc>
                  <a:txBody>
                    <a:bodyPr/>
                    <a:lstStyle/>
                    <a:p>
                      <a:r>
                        <a:rPr lang="en-US" dirty="0" smtClean="0"/>
                        <a:t>546</a:t>
                      </a:r>
                      <a:endParaRPr lang="en-US" dirty="0"/>
                    </a:p>
                  </a:txBody>
                  <a:tcPr/>
                </a:tc>
              </a:tr>
              <a:tr h="370840">
                <a:tc>
                  <a:txBody>
                    <a:bodyPr/>
                    <a:lstStyle/>
                    <a:p>
                      <a:r>
                        <a:rPr lang="en-US" smtClean="0"/>
                        <a:t># People</a:t>
                      </a:r>
                      <a:endParaRPr lang="en-US"/>
                    </a:p>
                  </a:txBody>
                  <a:tcPr/>
                </a:tc>
                <a:tc>
                  <a:txBody>
                    <a:bodyPr/>
                    <a:lstStyle/>
                    <a:p>
                      <a:r>
                        <a:rPr lang="en-US" dirty="0" smtClean="0"/>
                        <a:t>38,090</a:t>
                      </a:r>
                      <a:endParaRPr lang="en-US" dirty="0"/>
                    </a:p>
                  </a:txBody>
                  <a:tcPr/>
                </a:tc>
              </a:tr>
            </a:tbl>
          </a:graphicData>
        </a:graphic>
      </p:graphicFrame>
      <p:sp>
        <p:nvSpPr>
          <p:cNvPr id="20" name="Pie 19"/>
          <p:cNvSpPr/>
          <p:nvPr/>
        </p:nvSpPr>
        <p:spPr>
          <a:xfrm rot="10800000">
            <a:off x="4083247" y="2733207"/>
            <a:ext cx="6400800" cy="6400800"/>
          </a:xfrm>
          <a:prstGeom prst="pie">
            <a:avLst>
              <a:gd name="adj1" fmla="val 5400000"/>
              <a:gd name="adj2" fmla="val 10774346"/>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j-lt"/>
            </a:endParaRPr>
          </a:p>
        </p:txBody>
      </p:sp>
      <p:grpSp>
        <p:nvGrpSpPr>
          <p:cNvPr id="21" name="Group 20"/>
          <p:cNvGrpSpPr/>
          <p:nvPr/>
        </p:nvGrpSpPr>
        <p:grpSpPr>
          <a:xfrm>
            <a:off x="3473647" y="2199807"/>
            <a:ext cx="7472119" cy="6934200"/>
            <a:chOff x="762000" y="2286000"/>
            <a:chExt cx="7472119" cy="6934200"/>
          </a:xfrm>
        </p:grpSpPr>
        <p:sp>
          <p:nvSpPr>
            <p:cNvPr id="22" name="Pie 21"/>
            <p:cNvSpPr/>
            <p:nvPr/>
          </p:nvSpPr>
          <p:spPr>
            <a:xfrm rot="10800000">
              <a:off x="1356904" y="2819400"/>
              <a:ext cx="6400800" cy="6400800"/>
            </a:xfrm>
            <a:prstGeom prst="pie">
              <a:avLst>
                <a:gd name="adj1" fmla="val 0"/>
                <a:gd name="adj2" fmla="val 1077434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j-lt"/>
              </a:endParaRPr>
            </a:p>
          </p:txBody>
        </p:sp>
        <p:sp>
          <p:nvSpPr>
            <p:cNvPr id="23" name="TextBox 22"/>
            <p:cNvSpPr txBox="1"/>
            <p:nvPr/>
          </p:nvSpPr>
          <p:spPr>
            <a:xfrm>
              <a:off x="5395504" y="4459069"/>
              <a:ext cx="1558183" cy="646331"/>
            </a:xfrm>
            <a:prstGeom prst="rect">
              <a:avLst/>
            </a:prstGeom>
            <a:noFill/>
          </p:spPr>
          <p:txBody>
            <a:bodyPr wrap="none" rtlCol="0">
              <a:spAutoFit/>
            </a:bodyPr>
            <a:lstStyle/>
            <a:p>
              <a:pPr algn="ctr"/>
              <a:r>
                <a:rPr lang="en-US" dirty="0" smtClean="0">
                  <a:latin typeface="+mj-lt"/>
                </a:rPr>
                <a:t>Zone of </a:t>
              </a:r>
            </a:p>
            <a:p>
              <a:pPr algn="ctr"/>
              <a:r>
                <a:rPr lang="en-US" dirty="0" smtClean="0">
                  <a:latin typeface="+mj-lt"/>
                </a:rPr>
                <a:t>desired effects</a:t>
              </a:r>
              <a:endParaRPr lang="en-US" dirty="0">
                <a:latin typeface="+mj-lt"/>
              </a:endParaRPr>
            </a:p>
          </p:txBody>
        </p:sp>
        <p:sp>
          <p:nvSpPr>
            <p:cNvPr id="24" name="TextBox 23"/>
            <p:cNvSpPr txBox="1"/>
            <p:nvPr/>
          </p:nvSpPr>
          <p:spPr>
            <a:xfrm>
              <a:off x="3314330" y="3352800"/>
              <a:ext cx="980398" cy="646331"/>
            </a:xfrm>
            <a:prstGeom prst="rect">
              <a:avLst/>
            </a:prstGeom>
            <a:noFill/>
          </p:spPr>
          <p:txBody>
            <a:bodyPr wrap="none" rtlCol="0">
              <a:spAutoFit/>
            </a:bodyPr>
            <a:lstStyle/>
            <a:p>
              <a:pPr algn="ctr"/>
              <a:r>
                <a:rPr lang="en-US" smtClean="0">
                  <a:latin typeface="+mj-lt"/>
                </a:rPr>
                <a:t>Teacher </a:t>
              </a:r>
            </a:p>
            <a:p>
              <a:pPr algn="ctr"/>
              <a:r>
                <a:rPr lang="en-US" smtClean="0">
                  <a:latin typeface="+mj-lt"/>
                </a:rPr>
                <a:t>effects</a:t>
              </a:r>
            </a:p>
          </p:txBody>
        </p:sp>
        <p:cxnSp>
          <p:nvCxnSpPr>
            <p:cNvPr id="25" name="Straight Connector 24"/>
            <p:cNvCxnSpPr>
              <a:stCxn id="30" idx="2"/>
            </p:cNvCxnSpPr>
            <p:nvPr/>
          </p:nvCxnSpPr>
          <p:spPr>
            <a:xfrm flipH="1">
              <a:off x="4557304" y="2655332"/>
              <a:ext cx="9606" cy="336446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flipV="1">
              <a:off x="2590800" y="3505200"/>
              <a:ext cx="1966505" cy="2514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1523150" y="4266783"/>
              <a:ext cx="3034155" cy="1753017"/>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046737" y="3999131"/>
              <a:ext cx="476413" cy="369332"/>
            </a:xfrm>
            <a:prstGeom prst="rect">
              <a:avLst/>
            </a:prstGeom>
            <a:noFill/>
          </p:spPr>
          <p:txBody>
            <a:bodyPr wrap="none" rtlCol="0">
              <a:spAutoFit/>
            </a:bodyPr>
            <a:lstStyle/>
            <a:p>
              <a:pPr algn="ctr"/>
              <a:r>
                <a:rPr lang="en-US" dirty="0" smtClean="0">
                  <a:latin typeface="+mj-lt"/>
                </a:rPr>
                <a:t>0.0</a:t>
              </a:r>
            </a:p>
          </p:txBody>
        </p:sp>
        <p:sp>
          <p:nvSpPr>
            <p:cNvPr id="29" name="TextBox 28"/>
            <p:cNvSpPr txBox="1"/>
            <p:nvPr/>
          </p:nvSpPr>
          <p:spPr>
            <a:xfrm>
              <a:off x="2369533" y="2819400"/>
              <a:ext cx="476413" cy="369332"/>
            </a:xfrm>
            <a:prstGeom prst="rect">
              <a:avLst/>
            </a:prstGeom>
            <a:noFill/>
          </p:spPr>
          <p:txBody>
            <a:bodyPr wrap="none" rtlCol="0">
              <a:spAutoFit/>
            </a:bodyPr>
            <a:lstStyle/>
            <a:p>
              <a:pPr algn="ctr"/>
              <a:r>
                <a:rPr lang="en-US" smtClean="0">
                  <a:latin typeface="+mj-lt"/>
                </a:rPr>
                <a:t>0.2</a:t>
              </a:r>
            </a:p>
          </p:txBody>
        </p:sp>
        <p:sp>
          <p:nvSpPr>
            <p:cNvPr id="30" name="TextBox 29"/>
            <p:cNvSpPr txBox="1"/>
            <p:nvPr/>
          </p:nvSpPr>
          <p:spPr>
            <a:xfrm>
              <a:off x="4328703" y="2286000"/>
              <a:ext cx="476413" cy="369332"/>
            </a:xfrm>
            <a:prstGeom prst="rect">
              <a:avLst/>
            </a:prstGeom>
            <a:noFill/>
          </p:spPr>
          <p:txBody>
            <a:bodyPr wrap="none" rtlCol="0">
              <a:spAutoFit/>
            </a:bodyPr>
            <a:lstStyle/>
            <a:p>
              <a:pPr algn="ctr"/>
              <a:r>
                <a:rPr lang="en-US" smtClean="0">
                  <a:latin typeface="+mj-lt"/>
                </a:rPr>
                <a:t>0.4</a:t>
              </a:r>
            </a:p>
          </p:txBody>
        </p:sp>
        <p:sp>
          <p:nvSpPr>
            <p:cNvPr id="31" name="TextBox 30"/>
            <p:cNvSpPr txBox="1"/>
            <p:nvPr/>
          </p:nvSpPr>
          <p:spPr>
            <a:xfrm>
              <a:off x="7757706" y="5835134"/>
              <a:ext cx="476413" cy="369332"/>
            </a:xfrm>
            <a:prstGeom prst="rect">
              <a:avLst/>
            </a:prstGeom>
            <a:noFill/>
          </p:spPr>
          <p:txBody>
            <a:bodyPr wrap="none" rtlCol="0">
              <a:spAutoFit/>
            </a:bodyPr>
            <a:lstStyle/>
            <a:p>
              <a:pPr algn="ctr"/>
              <a:r>
                <a:rPr lang="en-US" smtClean="0">
                  <a:latin typeface="+mj-lt"/>
                </a:rPr>
                <a:t>1.2</a:t>
              </a:r>
            </a:p>
          </p:txBody>
        </p:sp>
        <p:sp>
          <p:nvSpPr>
            <p:cNvPr id="32" name="TextBox 31"/>
            <p:cNvSpPr txBox="1"/>
            <p:nvPr/>
          </p:nvSpPr>
          <p:spPr>
            <a:xfrm>
              <a:off x="762000" y="5778639"/>
              <a:ext cx="546945" cy="369332"/>
            </a:xfrm>
            <a:prstGeom prst="rect">
              <a:avLst/>
            </a:prstGeom>
            <a:noFill/>
          </p:spPr>
          <p:txBody>
            <a:bodyPr wrap="none" rtlCol="0">
              <a:spAutoFit/>
            </a:bodyPr>
            <a:lstStyle/>
            <a:p>
              <a:pPr algn="ctr"/>
              <a:r>
                <a:rPr lang="en-US" dirty="0" smtClean="0">
                  <a:latin typeface="+mj-lt"/>
                </a:rPr>
                <a:t>-0.2</a:t>
              </a:r>
            </a:p>
          </p:txBody>
        </p:sp>
        <p:cxnSp>
          <p:nvCxnSpPr>
            <p:cNvPr id="33" name="Straight Connector 32"/>
            <p:cNvCxnSpPr/>
            <p:nvPr/>
          </p:nvCxnSpPr>
          <p:spPr>
            <a:xfrm flipH="1" flipV="1">
              <a:off x="2719598" y="3168134"/>
              <a:ext cx="222217" cy="337066"/>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a:xfrm flipV="1">
            <a:off x="8645205" y="2917873"/>
            <a:ext cx="241037" cy="405229"/>
          </a:xfrm>
          <a:prstGeom prst="line">
            <a:avLst/>
          </a:prstGeom>
          <a:ln w="381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8762545" y="2542201"/>
            <a:ext cx="699230" cy="400110"/>
          </a:xfrm>
          <a:prstGeom prst="rect">
            <a:avLst/>
          </a:prstGeom>
          <a:noFill/>
        </p:spPr>
        <p:txBody>
          <a:bodyPr wrap="none" rtlCol="0">
            <a:spAutoFit/>
          </a:bodyPr>
          <a:lstStyle/>
          <a:p>
            <a:pPr algn="ctr"/>
            <a:r>
              <a:rPr lang="en-US" sz="2000" dirty="0" smtClean="0">
                <a:solidFill>
                  <a:srgbClr val="C00000"/>
                </a:solidFill>
                <a:latin typeface="+mj-lt"/>
              </a:rPr>
              <a:t>Skills</a:t>
            </a:r>
          </a:p>
        </p:txBody>
      </p:sp>
      <p:cxnSp>
        <p:nvCxnSpPr>
          <p:cNvPr id="36" name="Straight Connector 35"/>
          <p:cNvCxnSpPr/>
          <p:nvPr/>
        </p:nvCxnSpPr>
        <p:spPr>
          <a:xfrm flipV="1">
            <a:off x="9461775" y="3789828"/>
            <a:ext cx="336472" cy="307776"/>
          </a:xfrm>
          <a:prstGeom prst="line">
            <a:avLst/>
          </a:prstGeom>
          <a:ln w="381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9705389" y="3449070"/>
            <a:ext cx="1192955" cy="400110"/>
          </a:xfrm>
          <a:prstGeom prst="rect">
            <a:avLst/>
          </a:prstGeom>
          <a:noFill/>
        </p:spPr>
        <p:txBody>
          <a:bodyPr wrap="none" rtlCol="0">
            <a:spAutoFit/>
          </a:bodyPr>
          <a:lstStyle/>
          <a:p>
            <a:pPr algn="ctr"/>
            <a:r>
              <a:rPr lang="en-US" sz="2000" dirty="0" smtClean="0">
                <a:solidFill>
                  <a:srgbClr val="C00000"/>
                </a:solidFill>
                <a:latin typeface="+mj-lt"/>
              </a:rPr>
              <a:t>Principles</a:t>
            </a:r>
          </a:p>
        </p:txBody>
      </p:sp>
      <p:cxnSp>
        <p:nvCxnSpPr>
          <p:cNvPr id="38" name="Straight Connector 37"/>
          <p:cNvCxnSpPr/>
          <p:nvPr/>
        </p:nvCxnSpPr>
        <p:spPr>
          <a:xfrm flipV="1">
            <a:off x="7997157" y="2614115"/>
            <a:ext cx="141826" cy="506372"/>
          </a:xfrm>
          <a:prstGeom prst="line">
            <a:avLst/>
          </a:prstGeom>
          <a:ln w="381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7720533" y="2270649"/>
            <a:ext cx="1050288" cy="400110"/>
          </a:xfrm>
          <a:prstGeom prst="rect">
            <a:avLst/>
          </a:prstGeom>
          <a:noFill/>
        </p:spPr>
        <p:txBody>
          <a:bodyPr wrap="none" rtlCol="0">
            <a:spAutoFit/>
          </a:bodyPr>
          <a:lstStyle/>
          <a:p>
            <a:pPr algn="ctr"/>
            <a:r>
              <a:rPr lang="en-US" sz="2000" smtClean="0">
                <a:solidFill>
                  <a:srgbClr val="C00000"/>
                </a:solidFill>
                <a:latin typeface="+mj-lt"/>
              </a:rPr>
              <a:t>Attitude</a:t>
            </a:r>
          </a:p>
        </p:txBody>
      </p:sp>
      <p:cxnSp>
        <p:nvCxnSpPr>
          <p:cNvPr id="40" name="Straight Connector 39"/>
          <p:cNvCxnSpPr/>
          <p:nvPr/>
        </p:nvCxnSpPr>
        <p:spPr>
          <a:xfrm flipH="1" flipV="1">
            <a:off x="7251399" y="2447546"/>
            <a:ext cx="24927" cy="525064"/>
          </a:xfrm>
          <a:prstGeom prst="line">
            <a:avLst/>
          </a:prstGeom>
          <a:ln w="381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700477" y="1957753"/>
            <a:ext cx="1025153" cy="400110"/>
          </a:xfrm>
          <a:prstGeom prst="rect">
            <a:avLst/>
          </a:prstGeom>
          <a:noFill/>
        </p:spPr>
        <p:txBody>
          <a:bodyPr wrap="none" rtlCol="0">
            <a:spAutoFit/>
          </a:bodyPr>
          <a:lstStyle/>
          <a:p>
            <a:pPr algn="ctr"/>
            <a:r>
              <a:rPr lang="en-US" sz="2000" dirty="0" smtClean="0">
                <a:solidFill>
                  <a:srgbClr val="C00000"/>
                </a:solidFill>
                <a:latin typeface="+mj-lt"/>
              </a:rPr>
              <a:t>Transfer</a:t>
            </a:r>
          </a:p>
        </p:txBody>
      </p:sp>
      <p:sp>
        <p:nvSpPr>
          <p:cNvPr id="42" name="TextBox 41"/>
          <p:cNvSpPr txBox="1"/>
          <p:nvPr/>
        </p:nvSpPr>
        <p:spPr>
          <a:xfrm>
            <a:off x="3025101" y="4167454"/>
            <a:ext cx="1183337" cy="400110"/>
          </a:xfrm>
          <a:prstGeom prst="rect">
            <a:avLst/>
          </a:prstGeom>
          <a:noFill/>
        </p:spPr>
        <p:txBody>
          <a:bodyPr wrap="none" rtlCol="0">
            <a:spAutoFit/>
          </a:bodyPr>
          <a:lstStyle/>
          <a:p>
            <a:pPr algn="ctr"/>
            <a:r>
              <a:rPr lang="en-US" sz="2000" dirty="0" smtClean="0">
                <a:solidFill>
                  <a:srgbClr val="C00000"/>
                </a:solidFill>
                <a:latin typeface="+mj-lt"/>
              </a:rPr>
              <a:t>Concepts</a:t>
            </a:r>
          </a:p>
        </p:txBody>
      </p:sp>
      <p:cxnSp>
        <p:nvCxnSpPr>
          <p:cNvPr id="43" name="Straight Connector 42"/>
          <p:cNvCxnSpPr/>
          <p:nvPr/>
        </p:nvCxnSpPr>
        <p:spPr>
          <a:xfrm flipH="1">
            <a:off x="3719439" y="6384398"/>
            <a:ext cx="538054" cy="152459"/>
          </a:xfrm>
          <a:prstGeom prst="line">
            <a:avLst/>
          </a:prstGeom>
          <a:ln w="381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831993" y="6418687"/>
            <a:ext cx="1042529" cy="400110"/>
          </a:xfrm>
          <a:prstGeom prst="rect">
            <a:avLst/>
          </a:prstGeom>
          <a:noFill/>
        </p:spPr>
        <p:txBody>
          <a:bodyPr wrap="none" rtlCol="0">
            <a:spAutoFit/>
          </a:bodyPr>
          <a:lstStyle/>
          <a:p>
            <a:pPr algn="ctr"/>
            <a:r>
              <a:rPr lang="en-US" sz="2000" dirty="0" smtClean="0">
                <a:solidFill>
                  <a:srgbClr val="C00000"/>
                </a:solidFill>
                <a:latin typeface="+mj-lt"/>
              </a:rPr>
              <a:t>Factoids</a:t>
            </a:r>
          </a:p>
        </p:txBody>
      </p:sp>
      <p:cxnSp>
        <p:nvCxnSpPr>
          <p:cNvPr id="45" name="Straight Connector 44"/>
          <p:cNvCxnSpPr/>
          <p:nvPr/>
        </p:nvCxnSpPr>
        <p:spPr>
          <a:xfrm flipH="1" flipV="1">
            <a:off x="4091109" y="4442726"/>
            <a:ext cx="419684" cy="217407"/>
          </a:xfrm>
          <a:prstGeom prst="line">
            <a:avLst/>
          </a:prstGeom>
          <a:ln w="381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7113019" y="6312464"/>
            <a:ext cx="301686" cy="369332"/>
          </a:xfrm>
          <a:prstGeom prst="rect">
            <a:avLst/>
          </a:prstGeom>
          <a:noFill/>
        </p:spPr>
        <p:txBody>
          <a:bodyPr wrap="none" rtlCol="0">
            <a:spAutoFit/>
          </a:bodyPr>
          <a:lstStyle/>
          <a:p>
            <a:r>
              <a:rPr lang="en-US" dirty="0" smtClean="0">
                <a:latin typeface="+mj-lt"/>
              </a:rPr>
              <a:t>d</a:t>
            </a:r>
            <a:endParaRPr lang="en-US" dirty="0">
              <a:latin typeface="+mj-lt"/>
            </a:endParaRPr>
          </a:p>
        </p:txBody>
      </p:sp>
    </p:spTree>
    <p:extLst>
      <p:ext uri="{BB962C8B-B14F-4D97-AF65-F5344CB8AC3E}">
        <p14:creationId xmlns:p14="http://schemas.microsoft.com/office/powerpoint/2010/main" val="1219420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457200" indent="-457200"/>
            <a:r>
              <a:rPr lang="en-US" sz="3200" dirty="0" smtClean="0"/>
              <a:t>An </a:t>
            </a:r>
            <a:r>
              <a:rPr lang="en-US" sz="3200" dirty="0"/>
              <a:t>interactive story (Scratch)</a:t>
            </a:r>
          </a:p>
          <a:p>
            <a:pPr marL="457200" indent="-457200"/>
            <a:r>
              <a:rPr lang="en-US" sz="3200" dirty="0"/>
              <a:t>A client’s need for an app (MIT App Inventor)</a:t>
            </a:r>
          </a:p>
          <a:p>
            <a:pPr marL="457200" indent="-457200"/>
            <a:r>
              <a:rPr lang="en-US" sz="3200" dirty="0"/>
              <a:t>Algorithm to tailor images (Python)</a:t>
            </a:r>
          </a:p>
          <a:p>
            <a:pPr marL="457200" indent="-457200"/>
            <a:r>
              <a:rPr lang="en-US" sz="3200" dirty="0"/>
              <a:t>Data-driven website (Web stack)</a:t>
            </a:r>
          </a:p>
          <a:p>
            <a:pPr marL="457200" indent="-457200"/>
            <a:r>
              <a:rPr lang="en-US" sz="3200" dirty="0"/>
              <a:t>Data visualization (Python)</a:t>
            </a:r>
          </a:p>
          <a:p>
            <a:pPr marL="457200" indent="-457200"/>
            <a:r>
              <a:rPr lang="en-US" sz="3200" dirty="0"/>
              <a:t>Scientific simulation (</a:t>
            </a:r>
            <a:r>
              <a:rPr lang="en-US" sz="3200" dirty="0" err="1"/>
              <a:t>NetLOGO</a:t>
            </a:r>
            <a:r>
              <a:rPr lang="en-US" sz="3200" dirty="0"/>
              <a:t>)</a:t>
            </a:r>
          </a:p>
          <a:p>
            <a:endParaRPr lang="en-US" dirty="0"/>
          </a:p>
        </p:txBody>
      </p:sp>
      <p:sp>
        <p:nvSpPr>
          <p:cNvPr id="2" name="Title 1"/>
          <p:cNvSpPr>
            <a:spLocks noGrp="1"/>
          </p:cNvSpPr>
          <p:nvPr>
            <p:ph type="title"/>
          </p:nvPr>
        </p:nvSpPr>
        <p:spPr/>
        <p:txBody>
          <a:bodyPr/>
          <a:lstStyle/>
          <a:p>
            <a:r>
              <a:rPr lang="en-US" dirty="0"/>
              <a:t>Practicing the AP CS Principles Create task</a:t>
            </a:r>
            <a:br>
              <a:rPr lang="en-US" dirty="0"/>
            </a:br>
            <a:endParaRPr lang="en-US" dirty="0"/>
          </a:p>
        </p:txBody>
      </p:sp>
    </p:spTree>
    <p:extLst>
      <p:ext uri="{BB962C8B-B14F-4D97-AF65-F5344CB8AC3E}">
        <p14:creationId xmlns:p14="http://schemas.microsoft.com/office/powerpoint/2010/main" val="15128993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Focus on improving lives</a:t>
            </a:r>
            <a:endParaRPr lang="en-US" dirty="0"/>
          </a:p>
        </p:txBody>
      </p:sp>
      <p:sp>
        <p:nvSpPr>
          <p:cNvPr id="3" name="Content Placeholder 2"/>
          <p:cNvSpPr>
            <a:spLocks noGrp="1"/>
          </p:cNvSpPr>
          <p:nvPr>
            <p:ph idx="1"/>
          </p:nvPr>
        </p:nvSpPr>
        <p:spPr/>
        <p:txBody>
          <a:bodyPr/>
          <a:lstStyle/>
          <a:p>
            <a:endParaRPr lang="en-US"/>
          </a:p>
        </p:txBody>
      </p:sp>
      <p:pic>
        <p:nvPicPr>
          <p:cNvPr id="4" name="Content Placeholder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271713" y="1602154"/>
            <a:ext cx="7648573" cy="4193734"/>
          </a:xfrm>
          <a:prstGeom prst="rect">
            <a:avLst/>
          </a:prstGeom>
        </p:spPr>
      </p:pic>
    </p:spTree>
    <p:extLst>
      <p:ext uri="{BB962C8B-B14F-4D97-AF65-F5344CB8AC3E}">
        <p14:creationId xmlns:p14="http://schemas.microsoft.com/office/powerpoint/2010/main" val="14725537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Focus on student interests</a:t>
            </a:r>
            <a:endParaRPr lang="en-US" dirty="0"/>
          </a:p>
        </p:txBody>
      </p:sp>
      <p:sp>
        <p:nvSpPr>
          <p:cNvPr id="3" name="Content Placeholder 2"/>
          <p:cNvSpPr>
            <a:spLocks noGrp="1"/>
          </p:cNvSpPr>
          <p:nvPr>
            <p:ph idx="1"/>
          </p:nvPr>
        </p:nvSpPr>
        <p:spPr/>
        <p:txBody>
          <a:bodyPr/>
          <a:lstStyle/>
          <a:p>
            <a:endParaRPr lang="en-US"/>
          </a:p>
        </p:txBody>
      </p:sp>
      <p:pic>
        <p:nvPicPr>
          <p:cNvPr id="4"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7088" y="1602154"/>
            <a:ext cx="5513388" cy="4752921"/>
          </a:xfrm>
          <a:prstGeom prst="rect">
            <a:avLst/>
          </a:prstGeom>
        </p:spPr>
      </p:pic>
      <p:grpSp>
        <p:nvGrpSpPr>
          <p:cNvPr id="5" name="Group 4"/>
          <p:cNvGrpSpPr/>
          <p:nvPr/>
        </p:nvGrpSpPr>
        <p:grpSpPr>
          <a:xfrm>
            <a:off x="8573452" y="1602154"/>
            <a:ext cx="1744070" cy="4937335"/>
            <a:chOff x="6951543" y="964443"/>
            <a:chExt cx="1744070" cy="4937335"/>
          </a:xfrm>
        </p:grpSpPr>
        <p:pic>
          <p:nvPicPr>
            <p:cNvPr id="6" name="Picture 5" descr="Screen Shot 2016-03-10 at 12.27.59 PM.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964881" y="3390339"/>
              <a:ext cx="1705994" cy="2511439"/>
            </a:xfrm>
            <a:prstGeom prst="rect">
              <a:avLst/>
            </a:prstGeom>
          </p:spPr>
        </p:pic>
        <p:pic>
          <p:nvPicPr>
            <p:cNvPr id="7" name="Picture 6" descr="Screen Shot 2016-03-10 at 12.36.31 PM.pn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959417" y="964443"/>
              <a:ext cx="1736196" cy="1637206"/>
            </a:xfrm>
            <a:prstGeom prst="rect">
              <a:avLst/>
            </a:prstGeom>
          </p:spPr>
        </p:pic>
        <p:pic>
          <p:nvPicPr>
            <p:cNvPr id="8" name="Picture 7" descr="Screen Shot 2016-03-10 at 12.35.41 PM.png"/>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951543" y="2595085"/>
              <a:ext cx="1719332" cy="1102967"/>
            </a:xfrm>
            <a:prstGeom prst="rect">
              <a:avLst/>
            </a:prstGeom>
          </p:spPr>
        </p:pic>
      </p:grpSp>
    </p:spTree>
    <p:extLst>
      <p:ext uri="{BB962C8B-B14F-4D97-AF65-F5344CB8AC3E}">
        <p14:creationId xmlns:p14="http://schemas.microsoft.com/office/powerpoint/2010/main" val="37759089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Focus on student creativity</a:t>
            </a:r>
            <a:endParaRPr lang="en-US" dirty="0"/>
          </a:p>
        </p:txBody>
      </p:sp>
      <p:pic>
        <p:nvPicPr>
          <p:cNvPr id="17" name="Content Placeholder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10614" y="1632491"/>
            <a:ext cx="1935355" cy="3895312"/>
          </a:xfrm>
          <a:prstGeom prst="rect">
            <a:avLst/>
          </a:prstGeom>
        </p:spPr>
      </p:pic>
      <p:pic>
        <p:nvPicPr>
          <p:cNvPr id="18" name="Picture 1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826694" y="1441689"/>
            <a:ext cx="2135981" cy="1428750"/>
          </a:xfrm>
          <a:prstGeom prst="rect">
            <a:avLst/>
          </a:prstGeom>
        </p:spPr>
      </p:pic>
      <p:pic>
        <p:nvPicPr>
          <p:cNvPr id="19" name="Picture 18"/>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7719537" y="2870439"/>
            <a:ext cx="2350294" cy="1571625"/>
          </a:xfrm>
          <a:prstGeom prst="rect">
            <a:avLst/>
          </a:prstGeom>
        </p:spPr>
      </p:pic>
      <p:pic>
        <p:nvPicPr>
          <p:cNvPr id="20" name="Picture 19"/>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7723843" y="5299064"/>
            <a:ext cx="2345988" cy="1462112"/>
          </a:xfrm>
          <a:prstGeom prst="rect">
            <a:avLst/>
          </a:prstGeom>
        </p:spPr>
      </p:pic>
      <p:pic>
        <p:nvPicPr>
          <p:cNvPr id="21" name="Picture 20"/>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787100" y="4479776"/>
            <a:ext cx="2345988" cy="1462112"/>
          </a:xfrm>
          <a:prstGeom prst="rect">
            <a:avLst/>
          </a:prstGeom>
        </p:spPr>
      </p:pic>
      <p:pic>
        <p:nvPicPr>
          <p:cNvPr id="22" name="Content Placeholder 4"/>
          <p:cNvPicPr>
            <a:picLocks noGrp="1" noChangeAspect="1"/>
          </p:cNvPicPr>
          <p:nvPr>
            <p:ph idx="1"/>
          </p:nvPr>
        </p:nvPicPr>
        <p:blipFill>
          <a:blip r:embed="rId8" cstate="email">
            <a:extLst>
              <a:ext uri="{28A0092B-C50C-407E-A947-70E740481C1C}">
                <a14:useLocalDpi xmlns:a14="http://schemas.microsoft.com/office/drawing/2010/main" val="0"/>
              </a:ext>
            </a:extLst>
          </a:blip>
          <a:stretch>
            <a:fillRect/>
          </a:stretch>
        </p:blipFill>
        <p:spPr>
          <a:xfrm>
            <a:off x="4153126" y="1622404"/>
            <a:ext cx="1940367" cy="3905399"/>
          </a:xfrm>
        </p:spPr>
      </p:pic>
    </p:spTree>
    <p:extLst>
      <p:ext uri="{BB962C8B-B14F-4D97-AF65-F5344CB8AC3E}">
        <p14:creationId xmlns:p14="http://schemas.microsoft.com/office/powerpoint/2010/main" val="39725753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73624" y="1487621"/>
            <a:ext cx="9290652" cy="4645326"/>
          </a:xfrm>
          <a:prstGeom prst="rect">
            <a:avLst/>
          </a:prstGeom>
          <a:ln>
            <a:solidFill>
              <a:schemeClr val="tx1"/>
            </a:solidFill>
          </a:ln>
        </p:spPr>
      </p:pic>
      <p:sp>
        <p:nvSpPr>
          <p:cNvPr id="2" name="Title 1"/>
          <p:cNvSpPr>
            <a:spLocks noGrp="1"/>
          </p:cNvSpPr>
          <p:nvPr>
            <p:ph type="title"/>
          </p:nvPr>
        </p:nvSpPr>
        <p:spPr/>
        <p:txBody>
          <a:bodyPr/>
          <a:lstStyle/>
          <a:p>
            <a:r>
              <a:rPr lang="en-US" dirty="0" smtClean="0"/>
              <a:t>Examples: Focus on student’s needs</a:t>
            </a:r>
            <a:endParaRPr lang="en-US" dirty="0"/>
          </a:p>
        </p:txBody>
      </p:sp>
      <p:sp>
        <p:nvSpPr>
          <p:cNvPr id="3" name="Content Placeholder 2"/>
          <p:cNvSpPr>
            <a:spLocks noGrp="1"/>
          </p:cNvSpPr>
          <p:nvPr>
            <p:ph idx="1"/>
          </p:nvPr>
        </p:nvSpPr>
        <p:spPr/>
        <p:txBody>
          <a:bodyPr/>
          <a:lstStyle/>
          <a:p>
            <a:endParaRPr lang="en-US"/>
          </a:p>
        </p:txBody>
      </p:sp>
      <p:pic>
        <p:nvPicPr>
          <p:cNvPr id="4" name="Content Placeholder 4"/>
          <p:cNvPicPr>
            <a:picLocks noChangeAspect="1"/>
          </p:cNvPicPr>
          <p:nvPr/>
        </p:nvPicPr>
        <p:blipFill rotWithShape="1">
          <a:blip r:embed="rId4" cstate="email">
            <a:extLst>
              <a:ext uri="{28A0092B-C50C-407E-A947-70E740481C1C}">
                <a14:useLocalDpi xmlns:a14="http://schemas.microsoft.com/office/drawing/2010/main" val="0"/>
              </a:ext>
            </a:extLst>
          </a:blip>
          <a:srcRect l="3938" t="-2379" r="-1471" b="-3635"/>
          <a:stretch/>
        </p:blipFill>
        <p:spPr>
          <a:xfrm>
            <a:off x="1873624" y="1426477"/>
            <a:ext cx="8659905" cy="4706470"/>
          </a:xfrm>
          <a:prstGeom prst="rect">
            <a:avLst/>
          </a:prstGeom>
          <a:ln>
            <a:solidFill>
              <a:schemeClr val="accent2"/>
            </a:solidFill>
          </a:ln>
        </p:spPr>
      </p:pic>
    </p:spTree>
    <p:extLst>
      <p:ext uri="{BB962C8B-B14F-4D97-AF65-F5344CB8AC3E}">
        <p14:creationId xmlns:p14="http://schemas.microsoft.com/office/powerpoint/2010/main" val="288274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Focus on making the world a better place</a:t>
            </a:r>
            <a:endParaRPr lang="en-US" dirty="0"/>
          </a:p>
        </p:txBody>
      </p:sp>
      <p:sp>
        <p:nvSpPr>
          <p:cNvPr id="3" name="Content Placeholder 2"/>
          <p:cNvSpPr>
            <a:spLocks noGrp="1"/>
          </p:cNvSpPr>
          <p:nvPr>
            <p:ph idx="1"/>
          </p:nvPr>
        </p:nvSpPr>
        <p:spPr/>
        <p:txBody>
          <a:bodyPr/>
          <a:lstStyle/>
          <a:p>
            <a:endParaRPr lang="en-US"/>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4522" y="1607365"/>
            <a:ext cx="6268325" cy="4667901"/>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2718" t="14186" r="64342" b="22692"/>
          <a:stretch/>
        </p:blipFill>
        <p:spPr>
          <a:xfrm>
            <a:off x="2736594" y="1602154"/>
            <a:ext cx="2061638" cy="2955851"/>
          </a:xfrm>
          <a:prstGeom prst="rect">
            <a:avLst/>
          </a:prstGeom>
          <a:ln w="50800">
            <a:solidFill>
              <a:schemeClr val="bg1"/>
            </a:solidFill>
          </a:ln>
        </p:spPr>
      </p:pic>
      <p:pic>
        <p:nvPicPr>
          <p:cNvPr id="6" name="Picture 5"/>
          <p:cNvPicPr>
            <a:picLocks noChangeAspect="1"/>
          </p:cNvPicPr>
          <p:nvPr/>
        </p:nvPicPr>
        <p:blipFill rotWithShape="1">
          <a:blip r:embed="rId5" cstate="email">
            <a:extLst>
              <a:ext uri="{28A0092B-C50C-407E-A947-70E740481C1C}">
                <a14:useLocalDpi xmlns:a14="http://schemas.microsoft.com/office/drawing/2010/main" val="0"/>
              </a:ext>
            </a:extLst>
          </a:blip>
          <a:srcRect t="27113" b="17606"/>
          <a:stretch/>
        </p:blipFill>
        <p:spPr>
          <a:xfrm>
            <a:off x="2736594" y="4605953"/>
            <a:ext cx="4026196" cy="1669312"/>
          </a:xfrm>
          <a:prstGeom prst="rect">
            <a:avLst/>
          </a:prstGeom>
          <a:ln w="28575">
            <a:solidFill>
              <a:schemeClr val="bg1"/>
            </a:solidFill>
          </a:ln>
        </p:spPr>
      </p:pic>
    </p:spTree>
    <p:extLst>
      <p:ext uri="{BB962C8B-B14F-4D97-AF65-F5344CB8AC3E}">
        <p14:creationId xmlns:p14="http://schemas.microsoft.com/office/powerpoint/2010/main" val="4606278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Focus on making the world a better place</a:t>
            </a:r>
            <a:endParaRPr lang="en-US" dirty="0"/>
          </a:p>
        </p:txBody>
      </p:sp>
      <p:sp>
        <p:nvSpPr>
          <p:cNvPr id="3" name="Content Placeholder 2"/>
          <p:cNvSpPr>
            <a:spLocks noGrp="1"/>
          </p:cNvSpPr>
          <p:nvPr>
            <p:ph idx="1"/>
          </p:nvPr>
        </p:nvSpPr>
        <p:spPr/>
        <p:txBody>
          <a:bodyPr/>
          <a:lstStyle/>
          <a:p>
            <a:endParaRPr lang="en-US"/>
          </a:p>
        </p:txBody>
      </p:sp>
      <p:pic>
        <p:nvPicPr>
          <p:cNvPr id="7" name="Content Placeholder 4"/>
          <p:cNvPicPr>
            <a:picLocks noChangeAspect="1"/>
          </p:cNvPicPr>
          <p:nvPr/>
        </p:nvPicPr>
        <p:blipFill rotWithShape="1">
          <a:blip r:embed="rId3" cstate="email">
            <a:extLst>
              <a:ext uri="{28A0092B-C50C-407E-A947-70E740481C1C}">
                <a14:useLocalDpi xmlns:a14="http://schemas.microsoft.com/office/drawing/2010/main" val="0"/>
              </a:ext>
            </a:extLst>
          </a:blip>
          <a:srcRect t="11812" b="12954"/>
          <a:stretch/>
        </p:blipFill>
        <p:spPr>
          <a:xfrm>
            <a:off x="2089362" y="1493134"/>
            <a:ext cx="9264438" cy="5176492"/>
          </a:xfrm>
          <a:prstGeom prst="rect">
            <a:avLst/>
          </a:prstGeom>
        </p:spPr>
      </p:pic>
    </p:spTree>
    <p:extLst>
      <p:ext uri="{BB962C8B-B14F-4D97-AF65-F5344CB8AC3E}">
        <p14:creationId xmlns:p14="http://schemas.microsoft.com/office/powerpoint/2010/main" val="8375705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Focus on participant teachers’ interests</a:t>
            </a:r>
            <a:endParaRPr lang="en-US" dirty="0"/>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3195637" y="1633538"/>
            <a:ext cx="6962139" cy="5224462"/>
          </a:xfrm>
          <a:prstGeom prst="rect">
            <a:avLst/>
          </a:prstGeom>
        </p:spPr>
      </p:pic>
    </p:spTree>
    <p:extLst>
      <p:ext uri="{BB962C8B-B14F-4D97-AF65-F5344CB8AC3E}">
        <p14:creationId xmlns:p14="http://schemas.microsoft.com/office/powerpoint/2010/main" val="41718877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Problem-based </a:t>
            </a:r>
            <a:br>
              <a:rPr lang="en-US" dirty="0" smtClean="0"/>
            </a:br>
            <a:r>
              <a:rPr lang="en-US" dirty="0" smtClean="0"/>
              <a:t>AP</a:t>
            </a:r>
            <a:r>
              <a:rPr lang="en-US" baseline="30000" dirty="0" smtClean="0"/>
              <a:t>®</a:t>
            </a:r>
            <a:r>
              <a:rPr lang="en-US" dirty="0" smtClean="0"/>
              <a:t> CS Principles</a:t>
            </a:r>
            <a:endParaRPr lang="en-US" dirty="0"/>
          </a:p>
        </p:txBody>
      </p:sp>
      <p:sp>
        <p:nvSpPr>
          <p:cNvPr id="3" name="Subtitle 2"/>
          <p:cNvSpPr>
            <a:spLocks noGrp="1"/>
          </p:cNvSpPr>
          <p:nvPr>
            <p:ph type="subTitle" idx="1"/>
          </p:nvPr>
        </p:nvSpPr>
        <p:spPr>
          <a:xfrm>
            <a:off x="3813464" y="3602038"/>
            <a:ext cx="7583283" cy="2267287"/>
          </a:xfrm>
        </p:spPr>
        <p:txBody>
          <a:bodyPr/>
          <a:lstStyle/>
          <a:p>
            <a:r>
              <a:rPr lang="en-US" b="1" dirty="0" smtClean="0"/>
              <a:t>Part I: Problem-based learning (15 min)</a:t>
            </a:r>
          </a:p>
          <a:p>
            <a:r>
              <a:rPr lang="en-US" dirty="0" smtClean="0"/>
              <a:t>Part II: Game theory </a:t>
            </a:r>
            <a:r>
              <a:rPr lang="en-US" dirty="0"/>
              <a:t>s</a:t>
            </a:r>
            <a:r>
              <a:rPr lang="en-US" dirty="0" smtClean="0"/>
              <a:t>imulation (70 min)</a:t>
            </a:r>
          </a:p>
          <a:p>
            <a:r>
              <a:rPr lang="en-US" dirty="0" smtClean="0"/>
              <a:t>Break (10 min)</a:t>
            </a:r>
          </a:p>
          <a:p>
            <a:r>
              <a:rPr lang="en-US" dirty="0" smtClean="0"/>
              <a:t>Part III: Genomic data (65 min)</a:t>
            </a:r>
          </a:p>
          <a:p>
            <a:r>
              <a:rPr lang="en-US" dirty="0" smtClean="0"/>
              <a:t>Q&amp;A (10 min)</a:t>
            </a:r>
          </a:p>
        </p:txBody>
      </p:sp>
    </p:spTree>
    <p:extLst>
      <p:ext uri="{BB962C8B-B14F-4D97-AF65-F5344CB8AC3E}">
        <p14:creationId xmlns:p14="http://schemas.microsoft.com/office/powerpoint/2010/main" val="30480867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Problem-based </a:t>
            </a:r>
            <a:br>
              <a:rPr lang="en-US" dirty="0" smtClean="0"/>
            </a:br>
            <a:r>
              <a:rPr lang="en-US" dirty="0" smtClean="0"/>
              <a:t>AP</a:t>
            </a:r>
            <a:r>
              <a:rPr lang="en-US" baseline="30000" dirty="0" smtClean="0"/>
              <a:t>®</a:t>
            </a:r>
            <a:r>
              <a:rPr lang="en-US" dirty="0" smtClean="0"/>
              <a:t> CS Principles</a:t>
            </a:r>
            <a:endParaRPr lang="en-US" dirty="0"/>
          </a:p>
        </p:txBody>
      </p:sp>
      <p:sp>
        <p:nvSpPr>
          <p:cNvPr id="3" name="Subtitle 2"/>
          <p:cNvSpPr>
            <a:spLocks noGrp="1"/>
          </p:cNvSpPr>
          <p:nvPr>
            <p:ph type="subTitle" idx="1"/>
          </p:nvPr>
        </p:nvSpPr>
        <p:spPr>
          <a:xfrm>
            <a:off x="3813464" y="3602038"/>
            <a:ext cx="7583283" cy="2267287"/>
          </a:xfrm>
        </p:spPr>
        <p:txBody>
          <a:bodyPr/>
          <a:lstStyle/>
          <a:p>
            <a:r>
              <a:rPr lang="en-US" dirty="0" smtClean="0"/>
              <a:t>Part I: Problem-based learning (15 min)</a:t>
            </a:r>
          </a:p>
          <a:p>
            <a:r>
              <a:rPr lang="en-US" b="1" dirty="0" smtClean="0"/>
              <a:t>Part II: Game Theory Simulation (70 min)</a:t>
            </a:r>
          </a:p>
          <a:p>
            <a:r>
              <a:rPr lang="en-US" dirty="0" smtClean="0"/>
              <a:t>Break (10 min)</a:t>
            </a:r>
          </a:p>
          <a:p>
            <a:r>
              <a:rPr lang="en-US" dirty="0" smtClean="0"/>
              <a:t>Part III: Genomic Data (65 min)</a:t>
            </a:r>
          </a:p>
          <a:p>
            <a:r>
              <a:rPr lang="en-US" dirty="0" smtClean="0"/>
              <a:t>Q&amp;A (10 min)</a:t>
            </a:r>
          </a:p>
        </p:txBody>
      </p:sp>
    </p:spTree>
    <p:extLst>
      <p:ext uri="{BB962C8B-B14F-4D97-AF65-F5344CB8AC3E}">
        <p14:creationId xmlns:p14="http://schemas.microsoft.com/office/powerpoint/2010/main" val="32353510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CSP Lesson 1.3: Algorithms in Python</a:t>
            </a:r>
            <a:br>
              <a:rPr lang="en-US" dirty="0" smtClean="0"/>
            </a:br>
            <a:r>
              <a:rPr lang="en-US" dirty="0" smtClean="0"/>
              <a:t>Project 1.3.10 Game Theory</a:t>
            </a:r>
            <a:endParaRPr lang="en-US" dirty="0"/>
          </a:p>
        </p:txBody>
      </p:sp>
      <p:sp>
        <p:nvSpPr>
          <p:cNvPr id="5" name="Content Placeholder 4"/>
          <p:cNvSpPr>
            <a:spLocks noGrp="1"/>
          </p:cNvSpPr>
          <p:nvPr>
            <p:ph idx="1"/>
          </p:nvPr>
        </p:nvSpPr>
        <p:spPr/>
        <p:txBody>
          <a:bodyPr/>
          <a:lstStyle/>
          <a:p>
            <a:endParaRPr lang="en-US"/>
          </a:p>
        </p:txBody>
      </p:sp>
      <p:pic>
        <p:nvPicPr>
          <p:cNvPr id="8" name="Picture 7"/>
          <p:cNvPicPr>
            <a:picLocks noChangeAspect="1"/>
          </p:cNvPicPr>
          <p:nvPr/>
        </p:nvPicPr>
        <p:blipFill>
          <a:blip r:embed="rId2"/>
          <a:stretch>
            <a:fillRect/>
          </a:stretch>
        </p:blipFill>
        <p:spPr>
          <a:xfrm>
            <a:off x="838200" y="1352062"/>
            <a:ext cx="11284152" cy="4663472"/>
          </a:xfrm>
          <a:prstGeom prst="rect">
            <a:avLst/>
          </a:prstGeom>
        </p:spPr>
      </p:pic>
    </p:spTree>
    <p:extLst>
      <p:ext uri="{BB962C8B-B14F-4D97-AF65-F5344CB8AC3E}">
        <p14:creationId xmlns:p14="http://schemas.microsoft.com/office/powerpoint/2010/main" val="30580239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Problem-based </a:t>
            </a:r>
            <a:br>
              <a:rPr lang="en-US" dirty="0" smtClean="0"/>
            </a:br>
            <a:r>
              <a:rPr lang="en-US" dirty="0" smtClean="0"/>
              <a:t>AP</a:t>
            </a:r>
            <a:r>
              <a:rPr lang="en-US" baseline="30000" dirty="0" smtClean="0"/>
              <a:t>®</a:t>
            </a:r>
            <a:r>
              <a:rPr lang="en-US" dirty="0" smtClean="0"/>
              <a:t> CS Principles</a:t>
            </a:r>
            <a:endParaRPr lang="en-US" dirty="0"/>
          </a:p>
        </p:txBody>
      </p:sp>
      <p:sp>
        <p:nvSpPr>
          <p:cNvPr id="3" name="Subtitle 2"/>
          <p:cNvSpPr>
            <a:spLocks noGrp="1"/>
          </p:cNvSpPr>
          <p:nvPr>
            <p:ph type="subTitle" idx="1"/>
          </p:nvPr>
        </p:nvSpPr>
        <p:spPr>
          <a:xfrm>
            <a:off x="3813464" y="3602038"/>
            <a:ext cx="7583283" cy="2267287"/>
          </a:xfrm>
        </p:spPr>
        <p:txBody>
          <a:bodyPr/>
          <a:lstStyle/>
          <a:p>
            <a:r>
              <a:rPr lang="en-US" dirty="0" smtClean="0"/>
              <a:t>Part I: Problem-based learning (15 min)</a:t>
            </a:r>
          </a:p>
          <a:p>
            <a:r>
              <a:rPr lang="en-US" dirty="0" smtClean="0"/>
              <a:t>Part II: Game Theory Simulation (70 min)</a:t>
            </a:r>
          </a:p>
          <a:p>
            <a:r>
              <a:rPr lang="en-US" dirty="0" smtClean="0"/>
              <a:t>Break (10 min)</a:t>
            </a:r>
          </a:p>
          <a:p>
            <a:r>
              <a:rPr lang="en-US" b="1" dirty="0" smtClean="0"/>
              <a:t>Part III: Genomic Data (65 min)</a:t>
            </a:r>
          </a:p>
          <a:p>
            <a:r>
              <a:rPr lang="en-US" dirty="0" smtClean="0"/>
              <a:t>Q&amp;A (10 min)</a:t>
            </a:r>
          </a:p>
        </p:txBody>
      </p:sp>
    </p:spTree>
    <p:extLst>
      <p:ext uri="{BB962C8B-B14F-4D97-AF65-F5344CB8AC3E}">
        <p14:creationId xmlns:p14="http://schemas.microsoft.com/office/powerpoint/2010/main" val="382209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CSP Lesson 3.2 Visualize Data</a:t>
            </a:r>
            <a:endParaRPr lang="en-US" dirty="0"/>
          </a:p>
        </p:txBody>
      </p:sp>
      <p:pic>
        <p:nvPicPr>
          <p:cNvPr id="4" name="Content Placeholder 3"/>
          <p:cNvPicPr>
            <a:picLocks noGrp="1"/>
          </p:cNvPicPr>
          <p:nvPr>
            <p:ph idx="1"/>
          </p:nvPr>
        </p:nvPicPr>
        <p:blipFill rotWithShape="1">
          <a:blip r:embed="rId3">
            <a:extLst>
              <a:ext uri="{28A0092B-C50C-407E-A947-70E740481C1C}">
                <a14:useLocalDpi xmlns:a14="http://schemas.microsoft.com/office/drawing/2010/main" val="0"/>
              </a:ext>
            </a:extLst>
          </a:blip>
          <a:srcRect t="1123" r="28370" b="40516"/>
          <a:stretch/>
        </p:blipFill>
        <p:spPr bwMode="auto">
          <a:xfrm>
            <a:off x="1855694" y="1479020"/>
            <a:ext cx="5260404" cy="4679734"/>
          </a:xfrm>
          <a:prstGeom prst="rect">
            <a:avLst/>
          </a:prstGeom>
          <a:noFill/>
          <a:ln>
            <a:noFill/>
          </a:ln>
          <a:extLst>
            <a:ext uri="{53640926-AAD7-44D8-BBD7-CCE9431645EC}">
              <a14:shadowObscured xmlns:a14="http://schemas.microsoft.com/office/drawing/2010/main"/>
            </a:ext>
          </a:extLst>
        </p:spPr>
      </p:pic>
      <p:pic>
        <p:nvPicPr>
          <p:cNvPr id="5" name="Picture 4"/>
          <p:cNvPicPr/>
          <p:nvPr/>
        </p:nvPicPr>
        <p:blipFill rotWithShape="1">
          <a:blip r:embed="rId4"/>
          <a:srcRect l="41555"/>
          <a:stretch/>
        </p:blipFill>
        <p:spPr>
          <a:xfrm>
            <a:off x="7116098" y="3818964"/>
            <a:ext cx="4806748" cy="2838823"/>
          </a:xfrm>
          <a:prstGeom prst="rect">
            <a:avLst/>
          </a:prstGeom>
        </p:spPr>
      </p:pic>
    </p:spTree>
    <p:extLst>
      <p:ext uri="{BB962C8B-B14F-4D97-AF65-F5344CB8AC3E}">
        <p14:creationId xmlns:p14="http://schemas.microsoft.com/office/powerpoint/2010/main" val="33401090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CSP Lesson 3.2.6 Genomic Data</a:t>
            </a:r>
            <a:endParaRPr lang="en-US" dirty="0"/>
          </a:p>
        </p:txBody>
      </p:sp>
      <p:sp>
        <p:nvSpPr>
          <p:cNvPr id="6" name="Rectangle 5"/>
          <p:cNvSpPr/>
          <p:nvPr/>
        </p:nvSpPr>
        <p:spPr>
          <a:xfrm>
            <a:off x="2537010" y="1352062"/>
            <a:ext cx="9654989" cy="6078587"/>
          </a:xfrm>
          <a:prstGeom prst="rect">
            <a:avLst/>
          </a:prstGeom>
        </p:spPr>
        <p:txBody>
          <a:bodyPr wrap="square">
            <a:spAutoFit/>
          </a:bodyPr>
          <a:lstStyle/>
          <a:p>
            <a:pPr>
              <a:spcAft>
                <a:spcPts val="600"/>
              </a:spcAft>
            </a:pPr>
            <a:r>
              <a:rPr lang="en-US" sz="3200" b="1" dirty="0">
                <a:latin typeface="+mj-lt"/>
                <a:ea typeface="Times New Roman" charset="0"/>
                <a:cs typeface="Times New Roman" charset="0"/>
              </a:rPr>
              <a:t>Procedure</a:t>
            </a:r>
          </a:p>
          <a:p>
            <a:pPr marL="228600" marR="0">
              <a:spcBef>
                <a:spcPts val="0"/>
              </a:spcBef>
              <a:spcAft>
                <a:spcPts val="0"/>
              </a:spcAft>
            </a:pPr>
            <a:r>
              <a:rPr lang="en-US" sz="3200" dirty="0">
                <a:latin typeface="+mj-lt"/>
                <a:ea typeface="Times New Roman" charset="0"/>
              </a:rPr>
              <a:t>In this project you will use computational power to:</a:t>
            </a:r>
          </a:p>
          <a:p>
            <a:pPr marL="342900" marR="0" lvl="0" indent="-342900">
              <a:spcBef>
                <a:spcPts val="0"/>
              </a:spcBef>
              <a:spcAft>
                <a:spcPts val="0"/>
              </a:spcAft>
              <a:buFont typeface="+mj-lt"/>
              <a:buAutoNum type="alphaUcPeriod"/>
            </a:pPr>
            <a:r>
              <a:rPr lang="en-US" sz="3200" dirty="0">
                <a:latin typeface="+mj-lt"/>
                <a:ea typeface="Times New Roman" charset="0"/>
                <a:cs typeface="Times New Roman" charset="0"/>
              </a:rPr>
              <a:t>Search a protein database for keywords and retrieve the encoding human (</a:t>
            </a:r>
            <a:r>
              <a:rPr lang="en-US" sz="3200" i="1" dirty="0">
                <a:latin typeface="+mj-lt"/>
                <a:ea typeface="Times New Roman" charset="0"/>
                <a:cs typeface="Times New Roman" charset="0"/>
              </a:rPr>
              <a:t>Homo sapiens</a:t>
            </a:r>
            <a:r>
              <a:rPr lang="en-US" sz="3200" dirty="0">
                <a:latin typeface="+mj-lt"/>
                <a:ea typeface="Times New Roman" charset="0"/>
                <a:cs typeface="Times New Roman" charset="0"/>
              </a:rPr>
              <a:t>)</a:t>
            </a:r>
            <a:r>
              <a:rPr lang="en-US" sz="3200" i="1" dirty="0">
                <a:latin typeface="+mj-lt"/>
                <a:ea typeface="Times New Roman" charset="0"/>
                <a:cs typeface="Times New Roman" charset="0"/>
              </a:rPr>
              <a:t> </a:t>
            </a:r>
            <a:r>
              <a:rPr lang="en-US" sz="3200" dirty="0">
                <a:latin typeface="+mj-lt"/>
                <a:ea typeface="Times New Roman" charset="0"/>
                <a:cs typeface="Times New Roman" charset="0"/>
              </a:rPr>
              <a:t>DNA sequence</a:t>
            </a:r>
          </a:p>
          <a:p>
            <a:pPr marL="342900" marR="0" lvl="0" indent="-342900">
              <a:spcBef>
                <a:spcPts val="0"/>
              </a:spcBef>
              <a:spcAft>
                <a:spcPts val="0"/>
              </a:spcAft>
              <a:buFont typeface="+mj-lt"/>
              <a:buAutoNum type="alphaUcPeriod"/>
            </a:pPr>
            <a:r>
              <a:rPr lang="en-US" sz="3200" dirty="0">
                <a:latin typeface="+mj-lt"/>
                <a:ea typeface="Times New Roman" charset="0"/>
                <a:cs typeface="Times New Roman" charset="0"/>
              </a:rPr>
              <a:t>Find DNA sequences in other species that are similar to </a:t>
            </a:r>
            <a:r>
              <a:rPr lang="en-US" sz="3200" i="1" dirty="0">
                <a:latin typeface="+mj-lt"/>
                <a:ea typeface="Times New Roman" charset="0"/>
                <a:cs typeface="Times New Roman" charset="0"/>
              </a:rPr>
              <a:t>Homo sapiens</a:t>
            </a:r>
            <a:r>
              <a:rPr lang="en-US" sz="3200" dirty="0">
                <a:latin typeface="+mj-lt"/>
                <a:ea typeface="Times New Roman" charset="0"/>
                <a:cs typeface="Times New Roman" charset="0"/>
              </a:rPr>
              <a:t> DNA sequence for that protein </a:t>
            </a:r>
          </a:p>
          <a:p>
            <a:pPr marL="342900" marR="0" lvl="0" indent="-342900">
              <a:spcBef>
                <a:spcPts val="0"/>
              </a:spcBef>
              <a:spcAft>
                <a:spcPts val="0"/>
              </a:spcAft>
              <a:buFont typeface="+mj-lt"/>
              <a:buAutoNum type="alphaUcPeriod"/>
            </a:pPr>
            <a:r>
              <a:rPr lang="en-US" sz="3200" dirty="0">
                <a:latin typeface="+mj-lt"/>
                <a:ea typeface="Times New Roman" charset="0"/>
                <a:cs typeface="Times New Roman" charset="0"/>
              </a:rPr>
              <a:t>Align the various species’ DNA sequences</a:t>
            </a:r>
          </a:p>
          <a:p>
            <a:pPr marL="342900" marR="0" lvl="0" indent="-342900">
              <a:spcBef>
                <a:spcPts val="0"/>
              </a:spcBef>
              <a:spcAft>
                <a:spcPts val="0"/>
              </a:spcAft>
              <a:buFont typeface="+mj-lt"/>
              <a:buAutoNum type="alphaUcPeriod"/>
            </a:pPr>
            <a:r>
              <a:rPr lang="en-US" sz="3200" dirty="0">
                <a:latin typeface="+mj-lt"/>
                <a:ea typeface="Times New Roman" charset="0"/>
                <a:cs typeface="Times New Roman" charset="0"/>
              </a:rPr>
              <a:t>Build a tree that shows relationships between species with similar DNA sequences</a:t>
            </a:r>
          </a:p>
          <a:p>
            <a:r>
              <a:rPr lang="en-US" sz="3200" dirty="0">
                <a:latin typeface="+mj-lt"/>
                <a:ea typeface="Times New Roman" charset="0"/>
                <a:cs typeface="Times New Roman" charset="0"/>
              </a:rPr>
              <a:t> </a:t>
            </a:r>
          </a:p>
        </p:txBody>
      </p:sp>
    </p:spTree>
    <p:extLst>
      <p:ext uri="{BB962C8B-B14F-4D97-AF65-F5344CB8AC3E}">
        <p14:creationId xmlns:p14="http://schemas.microsoft.com/office/powerpoint/2010/main" val="4898115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CSP Lesson 3.2.6 Genomic Data: Step 3a</a:t>
            </a:r>
            <a:endParaRPr lang="en-US" dirty="0"/>
          </a:p>
        </p:txBody>
      </p:sp>
      <p:sp>
        <p:nvSpPr>
          <p:cNvPr id="8" name="Rectangle 7"/>
          <p:cNvSpPr/>
          <p:nvPr/>
        </p:nvSpPr>
        <p:spPr>
          <a:xfrm>
            <a:off x="0" y="1362772"/>
            <a:ext cx="10515600" cy="1631216"/>
          </a:xfrm>
          <a:prstGeom prst="rect">
            <a:avLst/>
          </a:prstGeom>
        </p:spPr>
        <p:txBody>
          <a:bodyPr wrap="square">
            <a:spAutoFit/>
          </a:bodyPr>
          <a:lstStyle/>
          <a:p>
            <a:pPr marL="457200" marR="0" lvl="0" indent="-457200">
              <a:spcBef>
                <a:spcPts val="0"/>
              </a:spcBef>
              <a:spcAft>
                <a:spcPts val="0"/>
              </a:spcAft>
              <a:buFont typeface="+mj-lt"/>
              <a:buAutoNum type="arabicPeriod" startAt="3"/>
            </a:pPr>
            <a:r>
              <a:rPr lang="en-US" sz="2000" dirty="0">
                <a:latin typeface="+mj-lt"/>
                <a:ea typeface="Times New Roman" charset="0"/>
                <a:cs typeface="Times New Roman" charset="0"/>
              </a:rPr>
              <a:t>Search a protein database for keyword to retrieve a human DNA sequence, as follows.</a:t>
            </a:r>
          </a:p>
          <a:p>
            <a:endParaRPr lang="en-US" sz="2000" dirty="0">
              <a:latin typeface="+mj-lt"/>
              <a:ea typeface="Times New Roman" charset="0"/>
              <a:cs typeface="Times New Roman" charset="0"/>
            </a:endParaRPr>
          </a:p>
          <a:p>
            <a:pPr marL="742950" marR="0" lvl="1" indent="-285750">
              <a:spcBef>
                <a:spcPts val="0"/>
              </a:spcBef>
              <a:spcAft>
                <a:spcPts val="0"/>
              </a:spcAft>
              <a:buFont typeface="+mj-lt"/>
              <a:buAutoNum type="alphaLcPeriod"/>
            </a:pPr>
            <a:r>
              <a:rPr lang="en-US" sz="2000" dirty="0">
                <a:latin typeface="+mj-lt"/>
                <a:ea typeface="Times New Roman" charset="0"/>
                <a:cs typeface="Times New Roman" charset="0"/>
              </a:rPr>
              <a:t>In MEGA, Choose </a:t>
            </a:r>
            <a:r>
              <a:rPr lang="en-US" sz="2000" b="1" dirty="0">
                <a:latin typeface="+mj-lt"/>
                <a:ea typeface="Times New Roman" charset="0"/>
                <a:cs typeface="Times New Roman" charset="0"/>
              </a:rPr>
              <a:t>Align</a:t>
            </a:r>
            <a:r>
              <a:rPr lang="en-US" sz="2000" dirty="0">
                <a:latin typeface="+mj-lt"/>
                <a:ea typeface="Times New Roman" charset="0"/>
                <a:cs typeface="Times New Roman" charset="0"/>
              </a:rPr>
              <a:t> &gt; </a:t>
            </a:r>
            <a:r>
              <a:rPr lang="en-US" sz="2000" b="1" dirty="0">
                <a:latin typeface="+mj-lt"/>
                <a:ea typeface="Times New Roman" charset="0"/>
                <a:cs typeface="Times New Roman" charset="0"/>
              </a:rPr>
              <a:t>Edit/Build Alignment</a:t>
            </a:r>
            <a:r>
              <a:rPr lang="en-US" sz="2000" dirty="0">
                <a:latin typeface="+mj-lt"/>
                <a:ea typeface="Times New Roman" charset="0"/>
                <a:cs typeface="Times New Roman" charset="0"/>
              </a:rPr>
              <a:t>. Choose to </a:t>
            </a:r>
            <a:r>
              <a:rPr lang="en-US" sz="2000" b="1" dirty="0">
                <a:latin typeface="+mj-lt"/>
                <a:ea typeface="Times New Roman" charset="0"/>
                <a:cs typeface="Times New Roman" charset="0"/>
              </a:rPr>
              <a:t>Create a new alignment</a:t>
            </a:r>
            <a:r>
              <a:rPr lang="en-US" sz="2000" dirty="0">
                <a:latin typeface="+mj-lt"/>
                <a:ea typeface="Times New Roman" charset="0"/>
                <a:cs typeface="Times New Roman" charset="0"/>
              </a:rPr>
              <a:t> in the dialog box, and select </a:t>
            </a:r>
            <a:r>
              <a:rPr lang="en-US" sz="2000" b="1" dirty="0">
                <a:latin typeface="+mj-lt"/>
                <a:ea typeface="Times New Roman" charset="0"/>
                <a:cs typeface="Times New Roman" charset="0"/>
              </a:rPr>
              <a:t>DNA</a:t>
            </a:r>
            <a:r>
              <a:rPr lang="en-US" sz="2000" dirty="0">
                <a:latin typeface="+mj-lt"/>
                <a:ea typeface="Times New Roman" charset="0"/>
                <a:cs typeface="Times New Roman" charset="0"/>
              </a:rPr>
              <a:t> for the datatype. This will open a second MEGA window, the MEGA Alignment Explorer.</a:t>
            </a:r>
            <a:endParaRPr lang="en-US" sz="2000" dirty="0">
              <a:effectLst/>
              <a:latin typeface="+mj-lt"/>
              <a:ea typeface="Times New Roman" charset="0"/>
              <a:cs typeface="Times New Roman" charset="0"/>
            </a:endParaRPr>
          </a:p>
        </p:txBody>
      </p:sp>
      <p:sp>
        <p:nvSpPr>
          <p:cNvPr id="9" name="Rectangle 11"/>
          <p:cNvSpPr>
            <a:spLocks noChangeArrowheads="1"/>
          </p:cNvSpPr>
          <p:nvPr/>
        </p:nvSpPr>
        <p:spPr bwMode="auto">
          <a:xfrm>
            <a:off x="2545080" y="273514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34"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010" y="3099208"/>
            <a:ext cx="3443461" cy="269020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12"/>
          <p:cNvSpPr>
            <a:spLocks noChangeArrowheads="1"/>
          </p:cNvSpPr>
          <p:nvPr/>
        </p:nvSpPr>
        <p:spPr bwMode="auto">
          <a:xfrm>
            <a:off x="2545080" y="47798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t>
            </a:r>
          </a:p>
        </p:txBody>
      </p:sp>
      <p:pic>
        <p:nvPicPr>
          <p:cNvPr id="1033"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7880" y="3128995"/>
            <a:ext cx="3627120" cy="233648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3"/>
          <p:cNvSpPr>
            <a:spLocks noChangeArrowheads="1"/>
          </p:cNvSpPr>
          <p:nvPr/>
        </p:nvSpPr>
        <p:spPr bwMode="auto">
          <a:xfrm>
            <a:off x="2545080" y="61133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32" name="Picture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4799" y="5580985"/>
            <a:ext cx="4145281" cy="118797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4"/>
          <p:cNvSpPr>
            <a:spLocks noChangeArrowheads="1"/>
          </p:cNvSpPr>
          <p:nvPr/>
        </p:nvSpPr>
        <p:spPr bwMode="auto">
          <a:xfrm>
            <a:off x="2545080" y="67102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4772714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CSP Lesson 3.2.6 Genomic Data: Step 3b</a:t>
            </a:r>
            <a:endParaRPr lang="en-US" dirty="0"/>
          </a:p>
        </p:txBody>
      </p:sp>
      <p:sp>
        <p:nvSpPr>
          <p:cNvPr id="8" name="Rectangle 7"/>
          <p:cNvSpPr/>
          <p:nvPr/>
        </p:nvSpPr>
        <p:spPr>
          <a:xfrm>
            <a:off x="15240" y="1362456"/>
            <a:ext cx="10515600" cy="3170099"/>
          </a:xfrm>
          <a:prstGeom prst="rect">
            <a:avLst/>
          </a:prstGeom>
        </p:spPr>
        <p:txBody>
          <a:bodyPr wrap="square">
            <a:spAutoFit/>
          </a:bodyPr>
          <a:lstStyle/>
          <a:p>
            <a:pPr marL="457200" marR="0" lvl="0" indent="-457200">
              <a:spcBef>
                <a:spcPts val="0"/>
              </a:spcBef>
              <a:spcAft>
                <a:spcPts val="0"/>
              </a:spcAft>
              <a:buFont typeface="+mj-lt"/>
              <a:buAutoNum type="arabicPeriod" startAt="3"/>
            </a:pPr>
            <a:r>
              <a:rPr lang="en-US" sz="2000" dirty="0">
                <a:latin typeface="+mj-lt"/>
                <a:ea typeface="Times New Roman" charset="0"/>
                <a:cs typeface="Times New Roman" charset="0"/>
              </a:rPr>
              <a:t>Search a protein database for keyword to retrieve a human DNA sequence, as follows.</a:t>
            </a:r>
          </a:p>
          <a:p>
            <a:endParaRPr lang="en-US" sz="2000" dirty="0">
              <a:latin typeface="+mj-lt"/>
              <a:ea typeface="Times New Roman" charset="0"/>
              <a:cs typeface="Times New Roman" charset="0"/>
            </a:endParaRPr>
          </a:p>
          <a:p>
            <a:pPr marL="914400" lvl="1" indent="-457200">
              <a:buFont typeface="+mj-lt"/>
              <a:buAutoNum type="alphaLcPeriod" startAt="2"/>
            </a:pPr>
            <a:r>
              <a:rPr lang="en-US" sz="2000" dirty="0"/>
              <a:t>In the MEGA Alignment Explorer, choose </a:t>
            </a:r>
            <a:r>
              <a:rPr lang="en-US" sz="2000" b="1" dirty="0"/>
              <a:t>Web</a:t>
            </a:r>
            <a:r>
              <a:rPr lang="en-US" sz="2000" dirty="0"/>
              <a:t> &gt; </a:t>
            </a:r>
            <a:r>
              <a:rPr lang="en-US" sz="2000" b="1" dirty="0"/>
              <a:t>Query </a:t>
            </a:r>
            <a:r>
              <a:rPr lang="en-US" sz="2000" b="1" dirty="0" err="1"/>
              <a:t>Genbank</a:t>
            </a:r>
            <a:r>
              <a:rPr lang="en-US" sz="2000" dirty="0"/>
              <a:t>. This will open a third MEGA window, the MEGA Web Browser. The browser will already be directed to a search page at the National Center for Biotechnology Information (NCBI), an agency of the U.S. government within the National Institutes for Health (NIH). NCBI is in charge of </a:t>
            </a:r>
            <a:r>
              <a:rPr lang="en-US" sz="2000" dirty="0" err="1"/>
              <a:t>GenBank</a:t>
            </a:r>
            <a:r>
              <a:rPr lang="en-US" sz="2000" dirty="0"/>
              <a:t>, a repository of DNA sequences published by scientists.  As of 2013, it contains over 160 million DNA sequences totaling over 150 billion base pairs. </a:t>
            </a:r>
          </a:p>
          <a:p>
            <a:pPr marL="742950" marR="0" lvl="1" indent="-285750">
              <a:spcBef>
                <a:spcPts val="0"/>
              </a:spcBef>
              <a:spcAft>
                <a:spcPts val="0"/>
              </a:spcAft>
              <a:buFont typeface="+mj-lt"/>
              <a:buAutoNum type="alphaLcPeriod" startAt="2"/>
            </a:pPr>
            <a:endParaRPr lang="en-US" sz="2000" b="1" dirty="0">
              <a:effectLst/>
              <a:latin typeface="+mj-lt"/>
              <a:ea typeface="Times New Roman" charset="0"/>
              <a:cs typeface="Times New Roman" charset="0"/>
            </a:endParaRPr>
          </a:p>
        </p:txBody>
      </p:sp>
      <p:sp>
        <p:nvSpPr>
          <p:cNvPr id="9" name="Rectangle 11"/>
          <p:cNvSpPr>
            <a:spLocks noChangeArrowheads="1"/>
          </p:cNvSpPr>
          <p:nvPr/>
        </p:nvSpPr>
        <p:spPr bwMode="auto">
          <a:xfrm>
            <a:off x="2545080" y="273514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12"/>
          <p:cNvSpPr>
            <a:spLocks noChangeArrowheads="1"/>
          </p:cNvSpPr>
          <p:nvPr/>
        </p:nvSpPr>
        <p:spPr bwMode="auto">
          <a:xfrm>
            <a:off x="2545080" y="47798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t>
            </a:r>
          </a:p>
        </p:txBody>
      </p:sp>
      <p:sp>
        <p:nvSpPr>
          <p:cNvPr id="11" name="Rectangle 13"/>
          <p:cNvSpPr>
            <a:spLocks noChangeArrowheads="1"/>
          </p:cNvSpPr>
          <p:nvPr/>
        </p:nvSpPr>
        <p:spPr bwMode="auto">
          <a:xfrm>
            <a:off x="2545080" y="61133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4"/>
          <p:cNvSpPr>
            <a:spLocks noChangeArrowheads="1"/>
          </p:cNvSpPr>
          <p:nvPr/>
        </p:nvSpPr>
        <p:spPr bwMode="auto">
          <a:xfrm>
            <a:off x="2545080" y="67102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3" name="Picture 12"/>
          <p:cNvPicPr/>
          <p:nvPr/>
        </p:nvPicPr>
        <p:blipFill>
          <a:blip r:embed="rId3">
            <a:extLst>
              <a:ext uri="{28A0092B-C50C-407E-A947-70E740481C1C}">
                <a14:useLocalDpi xmlns:a14="http://schemas.microsoft.com/office/drawing/2010/main" val="0"/>
              </a:ext>
            </a:extLst>
          </a:blip>
          <a:stretch>
            <a:fillRect/>
          </a:stretch>
        </p:blipFill>
        <p:spPr>
          <a:xfrm>
            <a:off x="4287202" y="4060823"/>
            <a:ext cx="6563678" cy="2649417"/>
          </a:xfrm>
          <a:prstGeom prst="rect">
            <a:avLst/>
          </a:prstGeom>
        </p:spPr>
      </p:pic>
    </p:spTree>
    <p:extLst>
      <p:ext uri="{BB962C8B-B14F-4D97-AF65-F5344CB8AC3E}">
        <p14:creationId xmlns:p14="http://schemas.microsoft.com/office/powerpoint/2010/main" val="20252489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CSP Lesson 3.2.6 Genomic Data: Step 3c</a:t>
            </a:r>
            <a:endParaRPr lang="en-US" dirty="0"/>
          </a:p>
        </p:txBody>
      </p:sp>
      <p:sp>
        <p:nvSpPr>
          <p:cNvPr id="8" name="Rectangle 7"/>
          <p:cNvSpPr/>
          <p:nvPr/>
        </p:nvSpPr>
        <p:spPr>
          <a:xfrm>
            <a:off x="0" y="1362456"/>
            <a:ext cx="12192000" cy="2554545"/>
          </a:xfrm>
          <a:prstGeom prst="rect">
            <a:avLst/>
          </a:prstGeom>
        </p:spPr>
        <p:txBody>
          <a:bodyPr wrap="square">
            <a:spAutoFit/>
          </a:bodyPr>
          <a:lstStyle/>
          <a:p>
            <a:pPr marL="457200" marR="0" lvl="0" indent="-457200">
              <a:spcBef>
                <a:spcPts val="0"/>
              </a:spcBef>
              <a:spcAft>
                <a:spcPts val="0"/>
              </a:spcAft>
              <a:buFont typeface="+mj-lt"/>
              <a:buAutoNum type="arabicPeriod" startAt="3"/>
            </a:pPr>
            <a:r>
              <a:rPr lang="en-US" sz="2000" dirty="0">
                <a:latin typeface="+mj-lt"/>
                <a:ea typeface="Times New Roman" charset="0"/>
                <a:cs typeface="Times New Roman" charset="0"/>
              </a:rPr>
              <a:t>Search a protein database for keyword to retrieve a human DNA sequence, as follows.</a:t>
            </a:r>
          </a:p>
          <a:p>
            <a:endParaRPr lang="en-US" sz="2000" dirty="0">
              <a:latin typeface="+mj-lt"/>
              <a:ea typeface="Times New Roman" charset="0"/>
              <a:cs typeface="Times New Roman" charset="0"/>
            </a:endParaRPr>
          </a:p>
          <a:p>
            <a:pPr marL="914400" lvl="1" indent="-457200">
              <a:buFont typeface="+mj-lt"/>
              <a:buAutoNum type="alphaLcPeriod" startAt="3"/>
            </a:pPr>
            <a:r>
              <a:rPr lang="en-US" sz="2000" dirty="0" smtClean="0"/>
              <a:t>On </a:t>
            </a:r>
            <a:r>
              <a:rPr lang="en-US" sz="2000" dirty="0"/>
              <a:t>the NCBI webpage in the MEGA Web Browser, enter ‘homo sapiens’ and the name of a human protein in the search box, as shown in ‘</a:t>
            </a:r>
            <a:r>
              <a:rPr lang="en-US" sz="2000" dirty="0">
                <a:solidFill>
                  <a:srgbClr val="FF0000"/>
                </a:solidFill>
              </a:rPr>
              <a:t>c</a:t>
            </a:r>
            <a:r>
              <a:rPr lang="en-US" sz="2000" dirty="0"/>
              <a:t>’ in the figure below. Note that you are searching for </a:t>
            </a:r>
            <a:r>
              <a:rPr lang="en-US" sz="2000" u="sng" dirty="0"/>
              <a:t>nucleotide</a:t>
            </a:r>
            <a:r>
              <a:rPr lang="en-US" sz="2000" dirty="0"/>
              <a:t> sequences tagged with these keywords. You can use any human protein; some are suggested on the Project 3.2.6 Supplement A: Human Proteins. Use the all capital-letter symbol for the protein from the protein’s Wikipedia page as shown in the figure below. </a:t>
            </a:r>
          </a:p>
          <a:p>
            <a:pPr marL="914400" lvl="1" indent="-457200">
              <a:buFont typeface="+mj-lt"/>
              <a:buAutoNum type="alphaLcPeriod" startAt="3"/>
            </a:pPr>
            <a:endParaRPr lang="en-US" sz="2000" b="1" dirty="0">
              <a:effectLst/>
              <a:latin typeface="+mj-lt"/>
              <a:ea typeface="Times New Roman" charset="0"/>
              <a:cs typeface="Times New Roman" charset="0"/>
            </a:endParaRPr>
          </a:p>
        </p:txBody>
      </p:sp>
      <p:sp>
        <p:nvSpPr>
          <p:cNvPr id="9" name="Rectangle 11"/>
          <p:cNvSpPr>
            <a:spLocks noChangeArrowheads="1"/>
          </p:cNvSpPr>
          <p:nvPr/>
        </p:nvSpPr>
        <p:spPr bwMode="auto">
          <a:xfrm>
            <a:off x="2545080" y="273514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12"/>
          <p:cNvSpPr>
            <a:spLocks noChangeArrowheads="1"/>
          </p:cNvSpPr>
          <p:nvPr/>
        </p:nvSpPr>
        <p:spPr bwMode="auto">
          <a:xfrm>
            <a:off x="2545080" y="47798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t>
            </a:r>
          </a:p>
        </p:txBody>
      </p:sp>
      <p:sp>
        <p:nvSpPr>
          <p:cNvPr id="11" name="Rectangle 13"/>
          <p:cNvSpPr>
            <a:spLocks noChangeArrowheads="1"/>
          </p:cNvSpPr>
          <p:nvPr/>
        </p:nvSpPr>
        <p:spPr bwMode="auto">
          <a:xfrm>
            <a:off x="2545080" y="61133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4"/>
          <p:cNvSpPr>
            <a:spLocks noChangeArrowheads="1"/>
          </p:cNvSpPr>
          <p:nvPr/>
        </p:nvSpPr>
        <p:spPr bwMode="auto">
          <a:xfrm>
            <a:off x="2545080" y="67102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4" name="Picture 13"/>
          <p:cNvPicPr/>
          <p:nvPr/>
        </p:nvPicPr>
        <p:blipFill>
          <a:blip r:embed="rId3"/>
          <a:stretch>
            <a:fillRect/>
          </a:stretch>
        </p:blipFill>
        <p:spPr>
          <a:xfrm>
            <a:off x="2701290" y="4018841"/>
            <a:ext cx="3912870" cy="2691399"/>
          </a:xfrm>
          <a:prstGeom prst="rect">
            <a:avLst/>
          </a:prstGeom>
        </p:spPr>
      </p:pic>
      <p:pic>
        <p:nvPicPr>
          <p:cNvPr id="15" name="Picture 14"/>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36281" y="3554670"/>
            <a:ext cx="3581400" cy="3155570"/>
          </a:xfrm>
          <a:prstGeom prst="rect">
            <a:avLst/>
          </a:prstGeom>
          <a:noFill/>
          <a:ln>
            <a:noFill/>
          </a:ln>
        </p:spPr>
      </p:pic>
    </p:spTree>
    <p:extLst>
      <p:ext uri="{BB962C8B-B14F-4D97-AF65-F5344CB8AC3E}">
        <p14:creationId xmlns:p14="http://schemas.microsoft.com/office/powerpoint/2010/main" val="12892639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CSP Lesson 3.2.6 Genomic Data: Steps 3d-e</a:t>
            </a:r>
            <a:endParaRPr lang="en-US" dirty="0"/>
          </a:p>
        </p:txBody>
      </p:sp>
      <p:sp>
        <p:nvSpPr>
          <p:cNvPr id="8" name="Rectangle 7"/>
          <p:cNvSpPr/>
          <p:nvPr/>
        </p:nvSpPr>
        <p:spPr>
          <a:xfrm>
            <a:off x="0" y="1362456"/>
            <a:ext cx="12192000" cy="2554545"/>
          </a:xfrm>
          <a:prstGeom prst="rect">
            <a:avLst/>
          </a:prstGeom>
        </p:spPr>
        <p:txBody>
          <a:bodyPr wrap="square">
            <a:spAutoFit/>
          </a:bodyPr>
          <a:lstStyle/>
          <a:p>
            <a:pPr marL="457200" marR="0" lvl="0" indent="-457200">
              <a:spcBef>
                <a:spcPts val="0"/>
              </a:spcBef>
              <a:spcAft>
                <a:spcPts val="0"/>
              </a:spcAft>
              <a:buFont typeface="+mj-lt"/>
              <a:buAutoNum type="arabicPeriod" startAt="3"/>
            </a:pPr>
            <a:r>
              <a:rPr lang="en-US" sz="2000" dirty="0">
                <a:latin typeface="+mj-lt"/>
                <a:ea typeface="Times New Roman" charset="0"/>
                <a:cs typeface="Times New Roman" charset="0"/>
              </a:rPr>
              <a:t>Search a protein database for keyword to retrieve a human DNA sequence, as follows.</a:t>
            </a:r>
          </a:p>
          <a:p>
            <a:endParaRPr lang="en-US" sz="2000" dirty="0" smtClean="0">
              <a:latin typeface="+mj-lt"/>
              <a:ea typeface="Times New Roman" charset="0"/>
              <a:cs typeface="Times New Roman" charset="0"/>
            </a:endParaRPr>
          </a:p>
          <a:p>
            <a:pPr marL="914400" lvl="1" indent="-457200">
              <a:buFont typeface="+mj-lt"/>
              <a:buAutoNum type="alphaLcPeriod" startAt="4"/>
            </a:pPr>
            <a:r>
              <a:rPr lang="en-US" sz="2000" dirty="0" smtClean="0"/>
              <a:t>If </a:t>
            </a:r>
            <a:r>
              <a:rPr lang="en-US" sz="2000" dirty="0"/>
              <a:t>one of the sequences seems like the protein you were looking for, check the length of the DNA sequence in </a:t>
            </a:r>
            <a:r>
              <a:rPr lang="en-US" sz="2000" dirty="0" err="1"/>
              <a:t>basepairs</a:t>
            </a:r>
            <a:r>
              <a:rPr lang="en-US" sz="2000" dirty="0"/>
              <a:t>, as shown in ‘</a:t>
            </a:r>
            <a:r>
              <a:rPr lang="en-US" sz="2000" dirty="0">
                <a:solidFill>
                  <a:srgbClr val="FF0000"/>
                </a:solidFill>
              </a:rPr>
              <a:t>d</a:t>
            </a:r>
            <a:r>
              <a:rPr lang="en-US" sz="2000" dirty="0"/>
              <a:t>’ in the figure above. You want a result that is around 500-2000 </a:t>
            </a:r>
            <a:r>
              <a:rPr lang="en-US" sz="2000" dirty="0" err="1"/>
              <a:t>basepairs</a:t>
            </a:r>
            <a:r>
              <a:rPr lang="en-US" sz="2000" dirty="0"/>
              <a:t>; shorter sequences will match too many sequences from other species, and longer sequences will take too much computation to align with other sequences in the time you have. You also want a result that is mRNA.</a:t>
            </a:r>
          </a:p>
          <a:p>
            <a:pPr marL="914400" lvl="1" indent="-457200">
              <a:buFont typeface="+mj-lt"/>
              <a:buAutoNum type="alphaLcPeriod" startAt="4"/>
            </a:pPr>
            <a:r>
              <a:rPr lang="en-US" sz="2000" dirty="0" smtClean="0"/>
              <a:t>Select </a:t>
            </a:r>
            <a:r>
              <a:rPr lang="en-US" sz="2000" dirty="0"/>
              <a:t>the FASTA file for your sequence. See ‘</a:t>
            </a:r>
            <a:r>
              <a:rPr lang="en-US" sz="2000" dirty="0">
                <a:solidFill>
                  <a:srgbClr val="FF0000"/>
                </a:solidFill>
              </a:rPr>
              <a:t>e</a:t>
            </a:r>
            <a:r>
              <a:rPr lang="en-US" sz="2000" dirty="0"/>
              <a:t>’ in figure above</a:t>
            </a:r>
            <a:r>
              <a:rPr lang="en-US" sz="2000" dirty="0" smtClean="0"/>
              <a:t>.</a:t>
            </a:r>
            <a:endParaRPr lang="en-US" sz="2000" dirty="0"/>
          </a:p>
        </p:txBody>
      </p:sp>
      <p:sp>
        <p:nvSpPr>
          <p:cNvPr id="9" name="Rectangle 11"/>
          <p:cNvSpPr>
            <a:spLocks noChangeArrowheads="1"/>
          </p:cNvSpPr>
          <p:nvPr/>
        </p:nvSpPr>
        <p:spPr bwMode="auto">
          <a:xfrm>
            <a:off x="2545080" y="273514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12"/>
          <p:cNvSpPr>
            <a:spLocks noChangeArrowheads="1"/>
          </p:cNvSpPr>
          <p:nvPr/>
        </p:nvSpPr>
        <p:spPr bwMode="auto">
          <a:xfrm>
            <a:off x="2545080" y="47798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t>
            </a:r>
          </a:p>
        </p:txBody>
      </p:sp>
      <p:sp>
        <p:nvSpPr>
          <p:cNvPr id="11" name="Rectangle 13"/>
          <p:cNvSpPr>
            <a:spLocks noChangeArrowheads="1"/>
          </p:cNvSpPr>
          <p:nvPr/>
        </p:nvSpPr>
        <p:spPr bwMode="auto">
          <a:xfrm>
            <a:off x="2545080" y="61133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4"/>
          <p:cNvSpPr>
            <a:spLocks noChangeArrowheads="1"/>
          </p:cNvSpPr>
          <p:nvPr/>
        </p:nvSpPr>
        <p:spPr bwMode="auto">
          <a:xfrm>
            <a:off x="2545080" y="67102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4" name="Picture 13"/>
          <p:cNvPicPr/>
          <p:nvPr/>
        </p:nvPicPr>
        <p:blipFill>
          <a:blip r:embed="rId3"/>
          <a:stretch>
            <a:fillRect/>
          </a:stretch>
        </p:blipFill>
        <p:spPr>
          <a:xfrm>
            <a:off x="2701290" y="4018841"/>
            <a:ext cx="3912870" cy="2691399"/>
          </a:xfrm>
          <a:prstGeom prst="rect">
            <a:avLst/>
          </a:prstGeom>
        </p:spPr>
      </p:pic>
      <p:pic>
        <p:nvPicPr>
          <p:cNvPr id="15" name="Picture 14"/>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36281" y="3554670"/>
            <a:ext cx="3581400" cy="3155570"/>
          </a:xfrm>
          <a:prstGeom prst="rect">
            <a:avLst/>
          </a:prstGeom>
          <a:noFill/>
          <a:ln>
            <a:noFill/>
          </a:ln>
        </p:spPr>
      </p:pic>
    </p:spTree>
    <p:extLst>
      <p:ext uri="{BB962C8B-B14F-4D97-AF65-F5344CB8AC3E}">
        <p14:creationId xmlns:p14="http://schemas.microsoft.com/office/powerpoint/2010/main" val="5875258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CSP Lesson 3.2.6 Genomic Data: Step 3f</a:t>
            </a:r>
            <a:endParaRPr lang="en-US" dirty="0"/>
          </a:p>
        </p:txBody>
      </p:sp>
      <p:sp>
        <p:nvSpPr>
          <p:cNvPr id="8" name="Rectangle 7"/>
          <p:cNvSpPr/>
          <p:nvPr/>
        </p:nvSpPr>
        <p:spPr>
          <a:xfrm>
            <a:off x="0" y="1362456"/>
            <a:ext cx="12192000" cy="1938992"/>
          </a:xfrm>
          <a:prstGeom prst="rect">
            <a:avLst/>
          </a:prstGeom>
        </p:spPr>
        <p:txBody>
          <a:bodyPr wrap="square">
            <a:spAutoFit/>
          </a:bodyPr>
          <a:lstStyle/>
          <a:p>
            <a:pPr marL="457200" marR="0" lvl="0" indent="-457200">
              <a:spcBef>
                <a:spcPts val="0"/>
              </a:spcBef>
              <a:spcAft>
                <a:spcPts val="0"/>
              </a:spcAft>
              <a:buFont typeface="+mj-lt"/>
              <a:buAutoNum type="arabicPeriod" startAt="3"/>
            </a:pPr>
            <a:r>
              <a:rPr lang="en-US" sz="2000" dirty="0">
                <a:latin typeface="+mj-lt"/>
                <a:ea typeface="Times New Roman" charset="0"/>
                <a:cs typeface="Times New Roman" charset="0"/>
              </a:rPr>
              <a:t>Search a protein database for keyword to retrieve a human DNA sequence, as follows.</a:t>
            </a:r>
          </a:p>
          <a:p>
            <a:endParaRPr lang="en-US" sz="2000" dirty="0" smtClean="0">
              <a:latin typeface="+mj-lt"/>
              <a:ea typeface="Times New Roman" charset="0"/>
              <a:cs typeface="Times New Roman" charset="0"/>
            </a:endParaRPr>
          </a:p>
          <a:p>
            <a:pPr marL="914400" lvl="1" indent="-457200">
              <a:buFont typeface="+mj-lt"/>
              <a:buAutoNum type="alphaLcPeriod" startAt="6"/>
            </a:pPr>
            <a:r>
              <a:rPr lang="en-US" sz="2000" dirty="0"/>
              <a:t>The MEGA Web browser will navigate to the webpage for this DNA sequence that has been uploaded by the scientist(s) who collected the DNA sequence data. Copy the NCBI reference number for this sequence, as noted with the red box, by shift-click highlighting it from beginning to end, and using Ctrl-C or </a:t>
            </a:r>
            <a:r>
              <a:rPr lang="en-US" sz="2000" b="1" dirty="0"/>
              <a:t>Edit&gt;Copy </a:t>
            </a:r>
            <a:r>
              <a:rPr lang="en-US" sz="2000" dirty="0"/>
              <a:t>to copy the string into the clipboard</a:t>
            </a:r>
            <a:r>
              <a:rPr lang="en-US" sz="2000" dirty="0" smtClean="0"/>
              <a:t>.</a:t>
            </a:r>
            <a:endParaRPr lang="en-US" sz="2000" dirty="0"/>
          </a:p>
        </p:txBody>
      </p:sp>
      <p:sp>
        <p:nvSpPr>
          <p:cNvPr id="9" name="Rectangle 11"/>
          <p:cNvSpPr>
            <a:spLocks noChangeArrowheads="1"/>
          </p:cNvSpPr>
          <p:nvPr/>
        </p:nvSpPr>
        <p:spPr bwMode="auto">
          <a:xfrm>
            <a:off x="2545080" y="273514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12"/>
          <p:cNvSpPr>
            <a:spLocks noChangeArrowheads="1"/>
          </p:cNvSpPr>
          <p:nvPr/>
        </p:nvSpPr>
        <p:spPr bwMode="auto">
          <a:xfrm>
            <a:off x="2545080" y="47798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t>
            </a:r>
          </a:p>
        </p:txBody>
      </p:sp>
      <p:sp>
        <p:nvSpPr>
          <p:cNvPr id="11" name="Rectangle 13"/>
          <p:cNvSpPr>
            <a:spLocks noChangeArrowheads="1"/>
          </p:cNvSpPr>
          <p:nvPr/>
        </p:nvSpPr>
        <p:spPr bwMode="auto">
          <a:xfrm>
            <a:off x="2545080" y="61133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4"/>
          <p:cNvSpPr>
            <a:spLocks noChangeArrowheads="1"/>
          </p:cNvSpPr>
          <p:nvPr/>
        </p:nvSpPr>
        <p:spPr bwMode="auto">
          <a:xfrm>
            <a:off x="2545080" y="67102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3" name="Picture 12"/>
          <p:cNvPicPr/>
          <p:nvPr/>
        </p:nvPicPr>
        <p:blipFill>
          <a:blip r:embed="rId3"/>
          <a:stretch>
            <a:fillRect/>
          </a:stretch>
        </p:blipFill>
        <p:spPr>
          <a:xfrm>
            <a:off x="8112125" y="3378974"/>
            <a:ext cx="3241675" cy="3253740"/>
          </a:xfrm>
          <a:prstGeom prst="rect">
            <a:avLst/>
          </a:prstGeom>
        </p:spPr>
      </p:pic>
    </p:spTree>
    <p:extLst>
      <p:ext uri="{BB962C8B-B14F-4D97-AF65-F5344CB8AC3E}">
        <p14:creationId xmlns:p14="http://schemas.microsoft.com/office/powerpoint/2010/main" val="10413841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 Principles: Broaden Participation in CS</a:t>
            </a:r>
            <a:endParaRPr lang="en-US" dirty="0"/>
          </a:p>
        </p:txBody>
      </p:sp>
      <p:sp>
        <p:nvSpPr>
          <p:cNvPr id="3" name="Content Placeholder 2"/>
          <p:cNvSpPr>
            <a:spLocks noGrp="1"/>
          </p:cNvSpPr>
          <p:nvPr>
            <p:ph idx="1"/>
          </p:nvPr>
        </p:nvSpPr>
        <p:spPr/>
        <p:txBody>
          <a:bodyPr/>
          <a:lstStyle/>
          <a:p>
            <a:endParaRPr lang="en-US" dirty="0"/>
          </a:p>
        </p:txBody>
      </p:sp>
      <p:pic>
        <p:nvPicPr>
          <p:cNvPr id="4" name="Content Placeholder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rot="5400000">
            <a:off x="838200" y="1602154"/>
            <a:ext cx="4313566" cy="4313566"/>
          </a:xfrm>
          <a:prstGeom prst="rect">
            <a:avLst/>
          </a:prstGeom>
          <a:solidFill>
            <a:schemeClr val="bg2"/>
          </a:solidFill>
          <a:ln>
            <a:solidFill>
              <a:schemeClr val="tx1"/>
            </a:solidFill>
          </a:ln>
        </p:spPr>
      </p:pic>
      <p:pic>
        <p:nvPicPr>
          <p:cNvPr id="5" name="Picture 2" descr="http://americanlibrariesmagazine.org/wp-content/uploads/2015/12/hallway3.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153448" y="2959792"/>
            <a:ext cx="4677985" cy="3508489"/>
          </a:xfrm>
          <a:prstGeom prst="rect">
            <a:avLst/>
          </a:prstGeom>
          <a:solidFill>
            <a:schemeClr val="bg2"/>
          </a:solidFill>
          <a:ln>
            <a:solidFill>
              <a:schemeClr val="tx1"/>
            </a:solidFill>
          </a:ln>
          <a:extLst/>
        </p:spPr>
      </p:pic>
      <p:pic>
        <p:nvPicPr>
          <p:cNvPr id="6" name="Picture 2" descr="Student banner inside DuSable High School, Chica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987" y="1602154"/>
            <a:ext cx="2726922" cy="173264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4787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CSP Lesson 3.2.6 Genomic Data: Step 4a</a:t>
            </a:r>
            <a:endParaRPr lang="en-US" dirty="0"/>
          </a:p>
        </p:txBody>
      </p:sp>
      <p:sp>
        <p:nvSpPr>
          <p:cNvPr id="8" name="Rectangle 7"/>
          <p:cNvSpPr/>
          <p:nvPr/>
        </p:nvSpPr>
        <p:spPr>
          <a:xfrm>
            <a:off x="0" y="1362456"/>
            <a:ext cx="12313920" cy="3785652"/>
          </a:xfrm>
          <a:prstGeom prst="rect">
            <a:avLst/>
          </a:prstGeom>
        </p:spPr>
        <p:txBody>
          <a:bodyPr wrap="square">
            <a:spAutoFit/>
          </a:bodyPr>
          <a:lstStyle/>
          <a:p>
            <a:pPr marL="457200" indent="-457200">
              <a:buFont typeface="+mj-lt"/>
              <a:buAutoNum type="arabicPeriod" startAt="4"/>
            </a:pPr>
            <a:r>
              <a:rPr lang="en-US" sz="2000" dirty="0"/>
              <a:t>In this step you will use one of the most important algorithms in biology: the Basic Local Alignment Search Tool (BLAST). The BLAST algorithm takes one sequence of DNA and finds matching DNA amongst billions of other sequences. BLAST was invented in 1990 by five people at NCBI and at the Computer Science departments at Penn State and the University of Arizona. You will run the BLAST algorithm on high-speed computers at NCBI. It will take a few minutes because you are sharing those computers with the world’s scientists. The algorithm will return to you the most closely matching sequences among the ~1 billion sequences in the NCBI database. Some of the database’s sequence are entire chromosomes, millions of base pairs long, but many are “expressed sequence tags,” the sequence of mRNA that has been made in the nucleus and gets exported to the ribosomes for translation into protein. </a:t>
            </a:r>
            <a:endParaRPr lang="en-US" sz="2000" dirty="0" smtClean="0">
              <a:latin typeface="+mj-lt"/>
              <a:ea typeface="Times New Roman" charset="0"/>
              <a:cs typeface="Times New Roman" charset="0"/>
            </a:endParaRPr>
          </a:p>
          <a:p>
            <a:pPr marL="914400" lvl="1" indent="-457200">
              <a:buFont typeface="+mj-lt"/>
              <a:buAutoNum type="alphaLcPeriod"/>
            </a:pPr>
            <a:r>
              <a:rPr lang="en-US" sz="2000" dirty="0"/>
              <a:t>In the MEGA Alignment Explorer, choose </a:t>
            </a:r>
            <a:r>
              <a:rPr lang="en-US" sz="2000" b="1" dirty="0"/>
              <a:t>Web</a:t>
            </a:r>
            <a:r>
              <a:rPr lang="en-US" sz="2000" dirty="0"/>
              <a:t> &gt; </a:t>
            </a:r>
            <a:r>
              <a:rPr lang="en-US" sz="2000" b="1" dirty="0"/>
              <a:t>Do BLAST Search</a:t>
            </a:r>
            <a:r>
              <a:rPr lang="en-US" sz="2000" dirty="0"/>
              <a:t>. This will open another MEGA Web Browser window, already directed to the BLAST entry page at NCBI. </a:t>
            </a:r>
          </a:p>
        </p:txBody>
      </p:sp>
      <p:sp>
        <p:nvSpPr>
          <p:cNvPr id="9" name="Rectangle 11"/>
          <p:cNvSpPr>
            <a:spLocks noChangeArrowheads="1"/>
          </p:cNvSpPr>
          <p:nvPr/>
        </p:nvSpPr>
        <p:spPr bwMode="auto">
          <a:xfrm>
            <a:off x="2545080" y="273514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12"/>
          <p:cNvSpPr>
            <a:spLocks noChangeArrowheads="1"/>
          </p:cNvSpPr>
          <p:nvPr/>
        </p:nvSpPr>
        <p:spPr bwMode="auto">
          <a:xfrm>
            <a:off x="2545080" y="47798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t>
            </a:r>
          </a:p>
        </p:txBody>
      </p:sp>
      <p:sp>
        <p:nvSpPr>
          <p:cNvPr id="11" name="Rectangle 13"/>
          <p:cNvSpPr>
            <a:spLocks noChangeArrowheads="1"/>
          </p:cNvSpPr>
          <p:nvPr/>
        </p:nvSpPr>
        <p:spPr bwMode="auto">
          <a:xfrm>
            <a:off x="2545080" y="61133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4"/>
          <p:cNvSpPr>
            <a:spLocks noChangeArrowheads="1"/>
          </p:cNvSpPr>
          <p:nvPr/>
        </p:nvSpPr>
        <p:spPr bwMode="auto">
          <a:xfrm>
            <a:off x="2545080" y="67102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4" name="Picture 13"/>
          <p:cNvPicPr/>
          <p:nvPr/>
        </p:nvPicPr>
        <p:blipFill>
          <a:blip r:embed="rId3">
            <a:extLst>
              <a:ext uri="{28A0092B-C50C-407E-A947-70E740481C1C}">
                <a14:useLocalDpi xmlns:a14="http://schemas.microsoft.com/office/drawing/2010/main" val="0"/>
              </a:ext>
            </a:extLst>
          </a:blip>
          <a:stretch>
            <a:fillRect/>
          </a:stretch>
        </p:blipFill>
        <p:spPr>
          <a:xfrm>
            <a:off x="7518082" y="5254185"/>
            <a:ext cx="4277678" cy="1481423"/>
          </a:xfrm>
          <a:prstGeom prst="rect">
            <a:avLst/>
          </a:prstGeom>
        </p:spPr>
      </p:pic>
    </p:spTree>
    <p:extLst>
      <p:ext uri="{BB962C8B-B14F-4D97-AF65-F5344CB8AC3E}">
        <p14:creationId xmlns:p14="http://schemas.microsoft.com/office/powerpoint/2010/main" val="16295641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CSP Lesson 3.2.6 Genomic Data: Step 4b</a:t>
            </a:r>
            <a:endParaRPr lang="en-US" dirty="0"/>
          </a:p>
        </p:txBody>
      </p:sp>
      <p:sp>
        <p:nvSpPr>
          <p:cNvPr id="8" name="Rectangle 7"/>
          <p:cNvSpPr/>
          <p:nvPr/>
        </p:nvSpPr>
        <p:spPr>
          <a:xfrm>
            <a:off x="0" y="1362456"/>
            <a:ext cx="12313920" cy="1508105"/>
          </a:xfrm>
          <a:prstGeom prst="rect">
            <a:avLst/>
          </a:prstGeom>
        </p:spPr>
        <p:txBody>
          <a:bodyPr wrap="square">
            <a:spAutoFit/>
          </a:bodyPr>
          <a:lstStyle/>
          <a:p>
            <a:pPr lvl="1" indent="-457200">
              <a:buFont typeface="+mj-lt"/>
              <a:buAutoNum type="alphaLcPeriod" startAt="2"/>
            </a:pPr>
            <a:r>
              <a:rPr lang="en-US" dirty="0"/>
              <a:t>Choose </a:t>
            </a:r>
            <a:r>
              <a:rPr lang="en-US" dirty="0" err="1"/>
              <a:t>tblastx</a:t>
            </a:r>
            <a:r>
              <a:rPr lang="en-US" dirty="0"/>
              <a:t> as shown in ‘</a:t>
            </a:r>
            <a:r>
              <a:rPr lang="en-US" dirty="0">
                <a:solidFill>
                  <a:srgbClr val="FF0000"/>
                </a:solidFill>
              </a:rPr>
              <a:t>b</a:t>
            </a:r>
            <a:r>
              <a:rPr lang="en-US" dirty="0"/>
              <a:t>’ in figure below. The </a:t>
            </a:r>
            <a:r>
              <a:rPr lang="en-US" dirty="0" err="1"/>
              <a:t>tblastx</a:t>
            </a:r>
            <a:r>
              <a:rPr lang="en-US" dirty="0"/>
              <a:t> option takes a DNA sequence you provide, translates it to protein, and uses the BLAST algorithm to search for protein sequences that align with the one you give, translated from DNA sequences in the database. You can set the translation code; we’ll search based upon the standard genetic code for nuclear DNA; mitochondria use a slightly different code.</a:t>
            </a:r>
          </a:p>
          <a:p>
            <a:pPr marL="457200" indent="-457200">
              <a:buFont typeface="+mj-lt"/>
              <a:buAutoNum type="alphaLcPeriod" startAt="2"/>
            </a:pPr>
            <a:endParaRPr lang="en-US" sz="2000" dirty="0"/>
          </a:p>
        </p:txBody>
      </p:sp>
      <p:sp>
        <p:nvSpPr>
          <p:cNvPr id="9" name="Rectangle 11"/>
          <p:cNvSpPr>
            <a:spLocks noChangeArrowheads="1"/>
          </p:cNvSpPr>
          <p:nvPr/>
        </p:nvSpPr>
        <p:spPr bwMode="auto">
          <a:xfrm>
            <a:off x="2545080" y="273514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12"/>
          <p:cNvSpPr>
            <a:spLocks noChangeArrowheads="1"/>
          </p:cNvSpPr>
          <p:nvPr/>
        </p:nvSpPr>
        <p:spPr bwMode="auto">
          <a:xfrm>
            <a:off x="2545080" y="47798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t>
            </a:r>
          </a:p>
        </p:txBody>
      </p:sp>
      <p:sp>
        <p:nvSpPr>
          <p:cNvPr id="11" name="Rectangle 13"/>
          <p:cNvSpPr>
            <a:spLocks noChangeArrowheads="1"/>
          </p:cNvSpPr>
          <p:nvPr/>
        </p:nvSpPr>
        <p:spPr bwMode="auto">
          <a:xfrm>
            <a:off x="2545080" y="61133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4"/>
          <p:cNvSpPr>
            <a:spLocks noChangeArrowheads="1"/>
          </p:cNvSpPr>
          <p:nvPr/>
        </p:nvSpPr>
        <p:spPr bwMode="auto">
          <a:xfrm>
            <a:off x="2545080" y="67102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3" name="Picture 12"/>
          <p:cNvPicPr/>
          <p:nvPr/>
        </p:nvPicPr>
        <p:blipFill>
          <a:blip r:embed="rId3"/>
          <a:stretch>
            <a:fillRect/>
          </a:stretch>
        </p:blipFill>
        <p:spPr>
          <a:xfrm>
            <a:off x="5529262" y="2735140"/>
            <a:ext cx="4452938" cy="3987439"/>
          </a:xfrm>
          <a:prstGeom prst="rect">
            <a:avLst/>
          </a:prstGeom>
        </p:spPr>
      </p:pic>
    </p:spTree>
    <p:extLst>
      <p:ext uri="{BB962C8B-B14F-4D97-AF65-F5344CB8AC3E}">
        <p14:creationId xmlns:p14="http://schemas.microsoft.com/office/powerpoint/2010/main" val="11912180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CSP Lesson 3.2.6 Genomic Data: Step 4c</a:t>
            </a:r>
            <a:endParaRPr lang="en-US" dirty="0"/>
          </a:p>
        </p:txBody>
      </p:sp>
      <p:sp>
        <p:nvSpPr>
          <p:cNvPr id="8" name="Rectangle 7"/>
          <p:cNvSpPr/>
          <p:nvPr/>
        </p:nvSpPr>
        <p:spPr>
          <a:xfrm>
            <a:off x="0" y="1362456"/>
            <a:ext cx="12313920" cy="1323439"/>
          </a:xfrm>
          <a:prstGeom prst="rect">
            <a:avLst/>
          </a:prstGeom>
        </p:spPr>
        <p:txBody>
          <a:bodyPr wrap="square">
            <a:spAutoFit/>
          </a:bodyPr>
          <a:lstStyle/>
          <a:p>
            <a:pPr lvl="1" indent="-457200">
              <a:buFont typeface="+mj-lt"/>
              <a:buAutoNum type="alphaLcPeriod" startAt="2"/>
            </a:pPr>
            <a:r>
              <a:rPr lang="en-US" sz="2000" dirty="0"/>
              <a:t>As shown in ‘</a:t>
            </a:r>
            <a:r>
              <a:rPr lang="en-US" sz="2000" dirty="0">
                <a:solidFill>
                  <a:srgbClr val="FF0000"/>
                </a:solidFill>
              </a:rPr>
              <a:t>c</a:t>
            </a:r>
            <a:r>
              <a:rPr lang="en-US" sz="2000" dirty="0"/>
              <a:t>’ in the figure above, paste the accession number from step 3f into the FASTA </a:t>
            </a:r>
            <a:r>
              <a:rPr lang="en-US" sz="2000" dirty="0" smtClean="0"/>
              <a:t>   sequence </a:t>
            </a:r>
            <a:r>
              <a:rPr lang="en-US" sz="2000" dirty="0"/>
              <a:t>window; BLAST will use the sequence corresponding to this accession number as your “query” sequence.</a:t>
            </a:r>
          </a:p>
          <a:p>
            <a:pPr lvl="1" indent="-457200">
              <a:buFont typeface="+mj-lt"/>
              <a:buAutoNum type="alphaLcPeriod" startAt="2"/>
            </a:pPr>
            <a:endParaRPr lang="en-US" sz="2000" dirty="0"/>
          </a:p>
        </p:txBody>
      </p:sp>
      <p:sp>
        <p:nvSpPr>
          <p:cNvPr id="9" name="Rectangle 11"/>
          <p:cNvSpPr>
            <a:spLocks noChangeArrowheads="1"/>
          </p:cNvSpPr>
          <p:nvPr/>
        </p:nvSpPr>
        <p:spPr bwMode="auto">
          <a:xfrm>
            <a:off x="2545080" y="273514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12"/>
          <p:cNvSpPr>
            <a:spLocks noChangeArrowheads="1"/>
          </p:cNvSpPr>
          <p:nvPr/>
        </p:nvSpPr>
        <p:spPr bwMode="auto">
          <a:xfrm>
            <a:off x="2545080" y="47798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t>
            </a:r>
          </a:p>
        </p:txBody>
      </p:sp>
      <p:sp>
        <p:nvSpPr>
          <p:cNvPr id="11" name="Rectangle 13"/>
          <p:cNvSpPr>
            <a:spLocks noChangeArrowheads="1"/>
          </p:cNvSpPr>
          <p:nvPr/>
        </p:nvSpPr>
        <p:spPr bwMode="auto">
          <a:xfrm>
            <a:off x="2545080" y="61133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4"/>
          <p:cNvSpPr>
            <a:spLocks noChangeArrowheads="1"/>
          </p:cNvSpPr>
          <p:nvPr/>
        </p:nvSpPr>
        <p:spPr bwMode="auto">
          <a:xfrm>
            <a:off x="2545080" y="67102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3" name="Picture 12"/>
          <p:cNvPicPr/>
          <p:nvPr/>
        </p:nvPicPr>
        <p:blipFill>
          <a:blip r:embed="rId3"/>
          <a:stretch>
            <a:fillRect/>
          </a:stretch>
        </p:blipFill>
        <p:spPr>
          <a:xfrm>
            <a:off x="5529262" y="2735140"/>
            <a:ext cx="4452938" cy="3987439"/>
          </a:xfrm>
          <a:prstGeom prst="rect">
            <a:avLst/>
          </a:prstGeom>
        </p:spPr>
      </p:pic>
    </p:spTree>
    <p:extLst>
      <p:ext uri="{BB962C8B-B14F-4D97-AF65-F5344CB8AC3E}">
        <p14:creationId xmlns:p14="http://schemas.microsoft.com/office/powerpoint/2010/main" val="730258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CSP Lesson 3.2.6 Genomic Data: Steps 4d-e</a:t>
            </a:r>
            <a:endParaRPr lang="en-US" dirty="0"/>
          </a:p>
        </p:txBody>
      </p:sp>
      <p:sp>
        <p:nvSpPr>
          <p:cNvPr id="8" name="Rectangle 7"/>
          <p:cNvSpPr/>
          <p:nvPr/>
        </p:nvSpPr>
        <p:spPr>
          <a:xfrm>
            <a:off x="0" y="1362456"/>
            <a:ext cx="12313920" cy="5016758"/>
          </a:xfrm>
          <a:prstGeom prst="rect">
            <a:avLst/>
          </a:prstGeom>
        </p:spPr>
        <p:txBody>
          <a:bodyPr wrap="square">
            <a:spAutoFit/>
          </a:bodyPr>
          <a:lstStyle/>
          <a:p>
            <a:pPr lvl="1" indent="-457200">
              <a:buFont typeface="+mj-lt"/>
              <a:buAutoNum type="alphaLcPeriod" startAt="4"/>
            </a:pPr>
            <a:r>
              <a:rPr lang="en-US" sz="2000" dirty="0"/>
              <a:t>Click the BLAST button at the bottom of the page. The algorithm is running on NCBI’s very fast computers, but it could take 5 or 10 minutes. </a:t>
            </a:r>
            <a:endParaRPr lang="en-US" sz="2000" dirty="0" smtClean="0"/>
          </a:p>
          <a:p>
            <a:pPr lvl="1" indent="-457200">
              <a:buFont typeface="+mj-lt"/>
              <a:buAutoNum type="alphaLcPeriod" startAt="4"/>
            </a:pPr>
            <a:endParaRPr lang="en-US" sz="2000" dirty="0"/>
          </a:p>
          <a:p>
            <a:pPr lvl="1" indent="-457200">
              <a:buFont typeface="+mj-lt"/>
              <a:buAutoNum type="alphaLcPeriod" startAt="4"/>
            </a:pPr>
            <a:endParaRPr lang="en-US" sz="2000" dirty="0" smtClean="0"/>
          </a:p>
          <a:p>
            <a:r>
              <a:rPr lang="en-US" sz="2000" dirty="0"/>
              <a:t>Take a screenshot of the Graphic Summary of your alignment results and paste it below the example here. The example here has three purple annotations used in the template below. Each horizontal bar represents one search result subject. The color coding shows the extent and quality of the result’s alignment with your query DNA sequence; red regions have the best alignment. Pick one result from your screenshot and explain the representation of the horizontal bar to your partner, using the following example as a template: </a:t>
            </a:r>
          </a:p>
          <a:p>
            <a:r>
              <a:rPr lang="en-US" sz="2000" i="1" dirty="0"/>
              <a:t>“In the example results shown above, the fourth result aligns with the entire DNA sequence we provided, </a:t>
            </a:r>
            <a:r>
              <a:rPr lang="en-US" sz="2000" i="1" dirty="0" smtClean="0"/>
              <a:t> but </a:t>
            </a:r>
            <a:r>
              <a:rPr lang="en-US" sz="2000" i="1" dirty="0"/>
              <a:t>only aligns well (score&gt;=200) from base ~300 to base ~1450</a:t>
            </a:r>
            <a:r>
              <a:rPr lang="en-US" sz="2000" i="1" dirty="0" smtClean="0"/>
              <a:t>.”</a:t>
            </a:r>
            <a:r>
              <a:rPr lang="en-US" sz="2000" dirty="0"/>
              <a:t> </a:t>
            </a:r>
            <a:r>
              <a:rPr lang="en-US" sz="2000" dirty="0" smtClean="0"/>
              <a:t>Your </a:t>
            </a:r>
            <a:r>
              <a:rPr lang="en-US" sz="2000" dirty="0"/>
              <a:t>partner will pick another result to explain to you. Record both of your explanations along with your screen shot here.</a:t>
            </a:r>
          </a:p>
          <a:p>
            <a:pPr lvl="1" indent="-457200">
              <a:buFont typeface="+mj-lt"/>
              <a:buAutoNum type="alphaLcPeriod" startAt="4"/>
            </a:pPr>
            <a:endParaRPr lang="en-US" sz="2000" dirty="0"/>
          </a:p>
          <a:p>
            <a:pPr lvl="1" indent="-457200">
              <a:buFont typeface="+mj-lt"/>
              <a:buAutoNum type="alphaLcPeriod" startAt="4"/>
            </a:pPr>
            <a:endParaRPr lang="en-US" sz="2000" dirty="0" smtClean="0"/>
          </a:p>
          <a:p>
            <a:pPr lvl="1" indent="-457200">
              <a:buFont typeface="+mj-lt"/>
              <a:buAutoNum type="alphaLcPeriod" startAt="4"/>
            </a:pPr>
            <a:endParaRPr lang="en-US" sz="2000" dirty="0"/>
          </a:p>
          <a:p>
            <a:pPr lvl="1" indent="-457200">
              <a:buFont typeface="+mj-lt"/>
              <a:buAutoNum type="alphaLcPeriod" startAt="4"/>
            </a:pPr>
            <a:endParaRPr lang="en-US" sz="2000" dirty="0"/>
          </a:p>
        </p:txBody>
      </p:sp>
      <p:sp>
        <p:nvSpPr>
          <p:cNvPr id="9" name="Rectangle 11"/>
          <p:cNvSpPr>
            <a:spLocks noChangeArrowheads="1"/>
          </p:cNvSpPr>
          <p:nvPr/>
        </p:nvSpPr>
        <p:spPr bwMode="auto">
          <a:xfrm>
            <a:off x="2545080" y="273514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12"/>
          <p:cNvSpPr>
            <a:spLocks noChangeArrowheads="1"/>
          </p:cNvSpPr>
          <p:nvPr/>
        </p:nvSpPr>
        <p:spPr bwMode="auto">
          <a:xfrm>
            <a:off x="2545080" y="47798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t>
            </a:r>
          </a:p>
        </p:txBody>
      </p:sp>
      <p:sp>
        <p:nvSpPr>
          <p:cNvPr id="11" name="Rectangle 13"/>
          <p:cNvSpPr>
            <a:spLocks noChangeArrowheads="1"/>
          </p:cNvSpPr>
          <p:nvPr/>
        </p:nvSpPr>
        <p:spPr bwMode="auto">
          <a:xfrm>
            <a:off x="2545080" y="61133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4"/>
          <p:cNvSpPr>
            <a:spLocks noChangeArrowheads="1"/>
          </p:cNvSpPr>
          <p:nvPr/>
        </p:nvSpPr>
        <p:spPr bwMode="auto">
          <a:xfrm>
            <a:off x="2545080" y="67102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4" name="Picture 13"/>
          <p:cNvPicPr/>
          <p:nvPr/>
        </p:nvPicPr>
        <p:blipFill>
          <a:blip r:embed="rId3">
            <a:extLst>
              <a:ext uri="{28A0092B-C50C-407E-A947-70E740481C1C}">
                <a14:useLocalDpi xmlns:a14="http://schemas.microsoft.com/office/drawing/2010/main" val="0"/>
              </a:ext>
            </a:extLst>
          </a:blip>
          <a:stretch>
            <a:fillRect/>
          </a:stretch>
        </p:blipFill>
        <p:spPr>
          <a:xfrm>
            <a:off x="5901054" y="1794974"/>
            <a:ext cx="1353185" cy="780586"/>
          </a:xfrm>
          <a:prstGeom prst="rect">
            <a:avLst/>
          </a:prstGeom>
        </p:spPr>
      </p:pic>
      <p:pic>
        <p:nvPicPr>
          <p:cNvPr id="15" name="Picture 14"/>
          <p:cNvPicPr/>
          <p:nvPr/>
        </p:nvPicPr>
        <p:blipFill>
          <a:blip r:embed="rId4">
            <a:extLst>
              <a:ext uri="{28A0092B-C50C-407E-A947-70E740481C1C}">
                <a14:useLocalDpi xmlns:a14="http://schemas.microsoft.com/office/drawing/2010/main" val="0"/>
              </a:ext>
            </a:extLst>
          </a:blip>
          <a:srcRect/>
          <a:stretch>
            <a:fillRect/>
          </a:stretch>
        </p:blipFill>
        <p:spPr bwMode="auto">
          <a:xfrm>
            <a:off x="5901054" y="5186735"/>
            <a:ext cx="5799138" cy="1671265"/>
          </a:xfrm>
          <a:prstGeom prst="rect">
            <a:avLst/>
          </a:prstGeom>
          <a:noFill/>
          <a:ln>
            <a:noFill/>
          </a:ln>
        </p:spPr>
      </p:pic>
    </p:spTree>
    <p:extLst>
      <p:ext uri="{BB962C8B-B14F-4D97-AF65-F5344CB8AC3E}">
        <p14:creationId xmlns:p14="http://schemas.microsoft.com/office/powerpoint/2010/main" val="73816615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CSP Lesson 3.2.6 Genomic Data: Step 4f</a:t>
            </a:r>
            <a:endParaRPr lang="en-US" dirty="0"/>
          </a:p>
        </p:txBody>
      </p:sp>
      <p:sp>
        <p:nvSpPr>
          <p:cNvPr id="8" name="Rectangle 7"/>
          <p:cNvSpPr/>
          <p:nvPr/>
        </p:nvSpPr>
        <p:spPr>
          <a:xfrm>
            <a:off x="0" y="1362456"/>
            <a:ext cx="12313920" cy="3170099"/>
          </a:xfrm>
          <a:prstGeom prst="rect">
            <a:avLst/>
          </a:prstGeom>
        </p:spPr>
        <p:txBody>
          <a:bodyPr wrap="square">
            <a:spAutoFit/>
          </a:bodyPr>
          <a:lstStyle/>
          <a:p>
            <a:pPr lvl="1" indent="-457200">
              <a:buFont typeface="+mj-lt"/>
              <a:buAutoNum type="alphaLcPeriod" startAt="6"/>
            </a:pPr>
            <a:r>
              <a:rPr lang="en-US" sz="2000" dirty="0"/>
              <a:t>Now look at the Descriptions section of the BLAST report. “Predicted” means that the scientist that submitted the DNA is only predicting what the protein does in the organism based on what a similar protein does in another organism. For each species that appears, select the checkbox of the highest scoring “mRNA” result. Do not worry about the “predicted” notation, since we’re only going to be using the fact that the DNA is in the organism.</a:t>
            </a:r>
          </a:p>
          <a:p>
            <a:pPr lvl="1" indent="-457200">
              <a:buFont typeface="+mj-lt"/>
              <a:buAutoNum type="alphaLcPeriod" startAt="6"/>
            </a:pPr>
            <a:endParaRPr lang="en-US" sz="2000" dirty="0"/>
          </a:p>
          <a:p>
            <a:pPr lvl="1" indent="-457200">
              <a:buFont typeface="+mj-lt"/>
              <a:buAutoNum type="alphaLcPeriod" startAt="6"/>
            </a:pPr>
            <a:endParaRPr lang="en-US" sz="2000" dirty="0" smtClean="0"/>
          </a:p>
          <a:p>
            <a:pPr lvl="1" indent="-457200">
              <a:buFont typeface="+mj-lt"/>
              <a:buAutoNum type="alphaLcPeriod" startAt="4"/>
            </a:pPr>
            <a:endParaRPr lang="en-US" sz="2000" dirty="0" smtClean="0"/>
          </a:p>
          <a:p>
            <a:pPr lvl="1" indent="-457200">
              <a:buFont typeface="+mj-lt"/>
              <a:buAutoNum type="alphaLcPeriod" startAt="4"/>
            </a:pPr>
            <a:endParaRPr lang="en-US" sz="2000" dirty="0"/>
          </a:p>
          <a:p>
            <a:pPr lvl="1" indent="-457200">
              <a:buFont typeface="+mj-lt"/>
              <a:buAutoNum type="alphaLcPeriod" startAt="4"/>
            </a:pPr>
            <a:endParaRPr lang="en-US" sz="2000" dirty="0"/>
          </a:p>
        </p:txBody>
      </p:sp>
      <p:sp>
        <p:nvSpPr>
          <p:cNvPr id="9" name="Rectangle 11"/>
          <p:cNvSpPr>
            <a:spLocks noChangeArrowheads="1"/>
          </p:cNvSpPr>
          <p:nvPr/>
        </p:nvSpPr>
        <p:spPr bwMode="auto">
          <a:xfrm>
            <a:off x="2545080" y="273514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12"/>
          <p:cNvSpPr>
            <a:spLocks noChangeArrowheads="1"/>
          </p:cNvSpPr>
          <p:nvPr/>
        </p:nvSpPr>
        <p:spPr bwMode="auto">
          <a:xfrm>
            <a:off x="2545080" y="47798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t>
            </a:r>
          </a:p>
        </p:txBody>
      </p:sp>
      <p:sp>
        <p:nvSpPr>
          <p:cNvPr id="11" name="Rectangle 13"/>
          <p:cNvSpPr>
            <a:spLocks noChangeArrowheads="1"/>
          </p:cNvSpPr>
          <p:nvPr/>
        </p:nvSpPr>
        <p:spPr bwMode="auto">
          <a:xfrm>
            <a:off x="2545080" y="61133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4"/>
          <p:cNvSpPr>
            <a:spLocks noChangeArrowheads="1"/>
          </p:cNvSpPr>
          <p:nvPr/>
        </p:nvSpPr>
        <p:spPr bwMode="auto">
          <a:xfrm>
            <a:off x="2545080" y="67102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3" name="Picture 12"/>
          <p:cNvPicPr/>
          <p:nvPr/>
        </p:nvPicPr>
        <p:blipFill rotWithShape="1">
          <a:blip r:embed="rId3" cstate="print">
            <a:extLst>
              <a:ext uri="{28A0092B-C50C-407E-A947-70E740481C1C}">
                <a14:useLocalDpi xmlns:a14="http://schemas.microsoft.com/office/drawing/2010/main" val="0"/>
              </a:ext>
            </a:extLst>
          </a:blip>
          <a:srcRect r="55437" b="28349"/>
          <a:stretch/>
        </p:blipFill>
        <p:spPr bwMode="auto">
          <a:xfrm>
            <a:off x="5229224" y="2785217"/>
            <a:ext cx="3762375" cy="392502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977360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CSP Lesson 3.2.6 Genomic Data: Step 4g</a:t>
            </a:r>
            <a:endParaRPr lang="en-US" dirty="0"/>
          </a:p>
        </p:txBody>
      </p:sp>
      <p:sp>
        <p:nvSpPr>
          <p:cNvPr id="8" name="Rectangle 7"/>
          <p:cNvSpPr/>
          <p:nvPr/>
        </p:nvSpPr>
        <p:spPr>
          <a:xfrm>
            <a:off x="0" y="1362456"/>
            <a:ext cx="12313920" cy="2246769"/>
          </a:xfrm>
          <a:prstGeom prst="rect">
            <a:avLst/>
          </a:prstGeom>
        </p:spPr>
        <p:txBody>
          <a:bodyPr wrap="square">
            <a:spAutoFit/>
          </a:bodyPr>
          <a:lstStyle/>
          <a:p>
            <a:pPr lvl="1" indent="-457200">
              <a:buFont typeface="+mj-lt"/>
              <a:buAutoNum type="alphaLcPeriod" startAt="7"/>
            </a:pPr>
            <a:r>
              <a:rPr lang="en-US" sz="2000" dirty="0"/>
              <a:t>Download the selected results, using FASTA format for the complete sequence. Save the file using the name of your protein. Type .</a:t>
            </a:r>
            <a:r>
              <a:rPr lang="en-US" sz="2000" dirty="0" err="1"/>
              <a:t>fas</a:t>
            </a:r>
            <a:r>
              <a:rPr lang="en-US" sz="2000" dirty="0"/>
              <a:t> for the file extension</a:t>
            </a:r>
            <a:r>
              <a:rPr lang="en-US" sz="2000" dirty="0" smtClean="0"/>
              <a:t>.</a:t>
            </a:r>
            <a:endParaRPr lang="en-US" sz="2000" dirty="0"/>
          </a:p>
          <a:p>
            <a:pPr lvl="1" indent="-457200">
              <a:buFont typeface="+mj-lt"/>
              <a:buAutoNum type="alphaLcPeriod" startAt="7"/>
            </a:pPr>
            <a:endParaRPr lang="en-US" sz="2000" dirty="0"/>
          </a:p>
          <a:p>
            <a:pPr lvl="1" indent="-457200">
              <a:buFont typeface="+mj-lt"/>
              <a:buAutoNum type="alphaLcPeriod" startAt="7"/>
            </a:pPr>
            <a:endParaRPr lang="en-US" sz="2000" dirty="0" smtClean="0"/>
          </a:p>
          <a:p>
            <a:pPr lvl="1" indent="-457200">
              <a:buFont typeface="+mj-lt"/>
              <a:buAutoNum type="alphaLcPeriod" startAt="4"/>
            </a:pPr>
            <a:endParaRPr lang="en-US" sz="2000" dirty="0" smtClean="0"/>
          </a:p>
          <a:p>
            <a:pPr lvl="1" indent="-457200">
              <a:buFont typeface="+mj-lt"/>
              <a:buAutoNum type="alphaLcPeriod" startAt="4"/>
            </a:pPr>
            <a:endParaRPr lang="en-US" sz="2000" dirty="0"/>
          </a:p>
          <a:p>
            <a:pPr lvl="1" indent="-457200">
              <a:buFont typeface="+mj-lt"/>
              <a:buAutoNum type="alphaLcPeriod" startAt="4"/>
            </a:pPr>
            <a:endParaRPr lang="en-US" sz="2000" dirty="0"/>
          </a:p>
        </p:txBody>
      </p:sp>
      <p:sp>
        <p:nvSpPr>
          <p:cNvPr id="9" name="Rectangle 11"/>
          <p:cNvSpPr>
            <a:spLocks noChangeArrowheads="1"/>
          </p:cNvSpPr>
          <p:nvPr/>
        </p:nvSpPr>
        <p:spPr bwMode="auto">
          <a:xfrm>
            <a:off x="2545080" y="273514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12"/>
          <p:cNvSpPr>
            <a:spLocks noChangeArrowheads="1"/>
          </p:cNvSpPr>
          <p:nvPr/>
        </p:nvSpPr>
        <p:spPr bwMode="auto">
          <a:xfrm>
            <a:off x="2545080" y="47798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t>
            </a:r>
          </a:p>
        </p:txBody>
      </p:sp>
      <p:sp>
        <p:nvSpPr>
          <p:cNvPr id="11" name="Rectangle 13"/>
          <p:cNvSpPr>
            <a:spLocks noChangeArrowheads="1"/>
          </p:cNvSpPr>
          <p:nvPr/>
        </p:nvSpPr>
        <p:spPr bwMode="auto">
          <a:xfrm>
            <a:off x="2545080" y="61133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4"/>
          <p:cNvSpPr>
            <a:spLocks noChangeArrowheads="1"/>
          </p:cNvSpPr>
          <p:nvPr/>
        </p:nvSpPr>
        <p:spPr bwMode="auto">
          <a:xfrm>
            <a:off x="2545080" y="67102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4" name="Picture 13"/>
          <p:cNvPicPr/>
          <p:nvPr/>
        </p:nvPicPr>
        <p:blipFill>
          <a:blip r:embed="rId3">
            <a:extLst>
              <a:ext uri="{28A0092B-C50C-407E-A947-70E740481C1C}">
                <a14:useLocalDpi xmlns:a14="http://schemas.microsoft.com/office/drawing/2010/main" val="0"/>
              </a:ext>
            </a:extLst>
          </a:blip>
          <a:srcRect/>
          <a:stretch>
            <a:fillRect/>
          </a:stretch>
        </p:blipFill>
        <p:spPr bwMode="auto">
          <a:xfrm>
            <a:off x="1253172" y="2223647"/>
            <a:ext cx="2583815" cy="3591243"/>
          </a:xfrm>
          <a:prstGeom prst="rect">
            <a:avLst/>
          </a:prstGeom>
          <a:noFill/>
          <a:ln>
            <a:noFill/>
          </a:ln>
        </p:spPr>
      </p:pic>
      <p:pic>
        <p:nvPicPr>
          <p:cNvPr id="15" name="Picture 14"/>
          <p:cNvPicPr/>
          <p:nvPr/>
        </p:nvPicPr>
        <p:blipFill>
          <a:blip r:embed="rId4">
            <a:extLst>
              <a:ext uri="{28A0092B-C50C-407E-A947-70E740481C1C}">
                <a14:useLocalDpi xmlns:a14="http://schemas.microsoft.com/office/drawing/2010/main" val="0"/>
              </a:ext>
            </a:extLst>
          </a:blip>
          <a:srcRect/>
          <a:stretch>
            <a:fillRect/>
          </a:stretch>
        </p:blipFill>
        <p:spPr bwMode="auto">
          <a:xfrm>
            <a:off x="4328160" y="2250000"/>
            <a:ext cx="5821680" cy="3863339"/>
          </a:xfrm>
          <a:prstGeom prst="rect">
            <a:avLst/>
          </a:prstGeom>
          <a:noFill/>
          <a:ln>
            <a:noFill/>
          </a:ln>
        </p:spPr>
      </p:pic>
      <p:pic>
        <p:nvPicPr>
          <p:cNvPr id="16" name="Picture 15"/>
          <p:cNvPicPr/>
          <p:nvPr/>
        </p:nvPicPr>
        <p:blipFill rotWithShape="1">
          <a:blip r:embed="rId5">
            <a:extLst>
              <a:ext uri="{28A0092B-C50C-407E-A947-70E740481C1C}">
                <a14:useLocalDpi xmlns:a14="http://schemas.microsoft.com/office/drawing/2010/main" val="0"/>
              </a:ext>
            </a:extLst>
          </a:blip>
          <a:srcRect t="19101" b="15730"/>
          <a:stretch/>
        </p:blipFill>
        <p:spPr bwMode="auto">
          <a:xfrm>
            <a:off x="10641013" y="5814890"/>
            <a:ext cx="1276985" cy="736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2041717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CSP Lesson 3.2.6 Genomic Data: Steps 5c-g</a:t>
            </a:r>
            <a:endParaRPr lang="en-US" dirty="0"/>
          </a:p>
        </p:txBody>
      </p:sp>
      <p:sp>
        <p:nvSpPr>
          <p:cNvPr id="8" name="Rectangle 7"/>
          <p:cNvSpPr/>
          <p:nvPr/>
        </p:nvSpPr>
        <p:spPr>
          <a:xfrm>
            <a:off x="0" y="1362456"/>
            <a:ext cx="12192000" cy="4401205"/>
          </a:xfrm>
          <a:prstGeom prst="rect">
            <a:avLst/>
          </a:prstGeom>
        </p:spPr>
        <p:txBody>
          <a:bodyPr wrap="square">
            <a:spAutoFit/>
          </a:bodyPr>
          <a:lstStyle/>
          <a:p>
            <a:pPr marL="457200" indent="-457200">
              <a:buFont typeface="+mj-lt"/>
              <a:buAutoNum type="arabicPeriod" startAt="5"/>
            </a:pPr>
            <a:r>
              <a:rPr lang="en-US" sz="2000" dirty="0"/>
              <a:t>In this step, you will use your computer to align the sequences you downloaded. You will use the </a:t>
            </a:r>
            <a:r>
              <a:rPr lang="en-US" sz="2000" dirty="0" err="1"/>
              <a:t>ClustalW</a:t>
            </a:r>
            <a:r>
              <a:rPr lang="en-US" sz="2000" dirty="0"/>
              <a:t> algorithm, which is much slower but more accurate than BLAST. </a:t>
            </a:r>
          </a:p>
          <a:p>
            <a:pPr marL="457200" marR="0" lvl="0" indent="-457200">
              <a:spcBef>
                <a:spcPts val="0"/>
              </a:spcBef>
              <a:spcAft>
                <a:spcPts val="0"/>
              </a:spcAft>
              <a:buFont typeface="+mj-lt"/>
              <a:buAutoNum type="arabicPeriod" startAt="5"/>
            </a:pPr>
            <a:endParaRPr lang="en-US" sz="2000" dirty="0" smtClean="0">
              <a:latin typeface="+mj-lt"/>
              <a:ea typeface="Times New Roman" charset="0"/>
              <a:cs typeface="Times New Roman" charset="0"/>
            </a:endParaRPr>
          </a:p>
          <a:p>
            <a:pPr marL="914400" lvl="1" indent="-457200">
              <a:buFont typeface="+mj-lt"/>
              <a:buAutoNum type="alphaLcPeriod" startAt="3"/>
            </a:pPr>
            <a:r>
              <a:rPr lang="en-US" sz="2000" dirty="0" smtClean="0"/>
              <a:t>In </a:t>
            </a:r>
            <a:r>
              <a:rPr lang="en-US" sz="2000" dirty="0"/>
              <a:t>the MEGA Alignment Explorer, choose </a:t>
            </a:r>
            <a:r>
              <a:rPr lang="en-US" sz="2000" b="1" dirty="0"/>
              <a:t>Data</a:t>
            </a:r>
            <a:r>
              <a:rPr lang="en-US" sz="2000" dirty="0"/>
              <a:t> &gt; </a:t>
            </a:r>
            <a:r>
              <a:rPr lang="en-US" sz="2000" b="1" dirty="0"/>
              <a:t>Open</a:t>
            </a:r>
            <a:r>
              <a:rPr lang="en-US" sz="2000" dirty="0"/>
              <a:t> &gt; </a:t>
            </a:r>
            <a:r>
              <a:rPr lang="en-US" sz="2000" b="1" dirty="0"/>
              <a:t>Retrieve Sequences from File</a:t>
            </a:r>
            <a:r>
              <a:rPr lang="en-US" sz="2000" dirty="0"/>
              <a:t>. Select the FAS file that you saved in step 4g</a:t>
            </a:r>
            <a:r>
              <a:rPr lang="en-US" sz="2000" dirty="0" smtClean="0"/>
              <a:t>.</a:t>
            </a:r>
          </a:p>
          <a:p>
            <a:pPr marL="914400" lvl="1" indent="-457200">
              <a:buFont typeface="+mj-lt"/>
              <a:buAutoNum type="alphaLcPeriod" startAt="3"/>
            </a:pPr>
            <a:r>
              <a:rPr lang="en-US" sz="2000" dirty="0"/>
              <a:t>Each row shows a DNA sequence from a species. Observing the pattern, identify what the colors mean. What do the colors correspond to</a:t>
            </a:r>
            <a:r>
              <a:rPr lang="en-US" sz="2000" dirty="0" smtClean="0"/>
              <a:t>?</a:t>
            </a:r>
          </a:p>
          <a:p>
            <a:pPr marL="914400" lvl="1" indent="-457200">
              <a:buFont typeface="+mj-lt"/>
              <a:buAutoNum type="alphaLcPeriod" startAt="3"/>
            </a:pPr>
            <a:r>
              <a:rPr lang="en-US" sz="2000" dirty="0"/>
              <a:t>Take a screenshot of this unaligned list of sequences and paste it here</a:t>
            </a:r>
            <a:r>
              <a:rPr lang="en-US" sz="2000" dirty="0" smtClean="0"/>
              <a:t>.</a:t>
            </a:r>
          </a:p>
          <a:p>
            <a:pPr marL="914400" lvl="1" indent="-457200">
              <a:buFont typeface="+mj-lt"/>
              <a:buAutoNum type="alphaLcPeriod" startAt="3"/>
            </a:pPr>
            <a:r>
              <a:rPr lang="en-US" sz="2000" dirty="0"/>
              <a:t>In the MEGA Alignment Explorer, choose </a:t>
            </a:r>
            <a:r>
              <a:rPr lang="en-US" sz="2000" b="1" dirty="0"/>
              <a:t>Alignment</a:t>
            </a:r>
            <a:r>
              <a:rPr lang="en-US" sz="2000" dirty="0"/>
              <a:t> &gt; </a:t>
            </a:r>
            <a:r>
              <a:rPr lang="en-US" sz="2000" b="1" dirty="0"/>
              <a:t>Align by </a:t>
            </a:r>
            <a:r>
              <a:rPr lang="en-US" sz="2000" b="1" dirty="0" err="1"/>
              <a:t>ClustalW</a:t>
            </a:r>
            <a:r>
              <a:rPr lang="en-US" sz="2000" dirty="0"/>
              <a:t>. Choose OK to select all when prompted.  </a:t>
            </a:r>
            <a:endParaRPr lang="en-US" sz="2000" dirty="0" smtClean="0"/>
          </a:p>
          <a:p>
            <a:pPr marL="914400" lvl="1" indent="-457200">
              <a:buFont typeface="+mj-lt"/>
              <a:buAutoNum type="alphaLcPeriod" startAt="3"/>
            </a:pPr>
            <a:r>
              <a:rPr lang="en-US" sz="2000" dirty="0"/>
              <a:t>Choose </a:t>
            </a:r>
            <a:r>
              <a:rPr lang="en-US" sz="2000" b="1" dirty="0"/>
              <a:t>OK</a:t>
            </a:r>
            <a:r>
              <a:rPr lang="en-US" sz="2000" dirty="0"/>
              <a:t> to accept defaults for </a:t>
            </a:r>
            <a:r>
              <a:rPr lang="en-US" sz="2000" dirty="0" err="1"/>
              <a:t>ClustalW</a:t>
            </a:r>
            <a:r>
              <a:rPr lang="en-US" sz="2000" dirty="0"/>
              <a:t> parameters</a:t>
            </a:r>
            <a:r>
              <a:rPr lang="en-US" sz="2000" dirty="0" smtClean="0"/>
              <a:t>.</a:t>
            </a:r>
            <a:endParaRPr lang="en-US" sz="2000" dirty="0"/>
          </a:p>
          <a:p>
            <a:pPr marL="914400" lvl="1" indent="-457200">
              <a:buFont typeface="+mj-lt"/>
              <a:buAutoNum type="alphaLcPeriod" startAt="3"/>
            </a:pPr>
            <a:endParaRPr lang="en-US" sz="2000" dirty="0" smtClean="0"/>
          </a:p>
          <a:p>
            <a:pPr marL="914400" lvl="1" indent="-457200">
              <a:buFont typeface="+mj-lt"/>
              <a:buAutoNum type="alphaLcPeriod" startAt="3"/>
            </a:pPr>
            <a:endParaRPr lang="en-US" sz="2000" dirty="0"/>
          </a:p>
          <a:p>
            <a:pPr marL="914400" lvl="1" indent="-457200">
              <a:buFont typeface="+mj-lt"/>
              <a:buAutoNum type="alphaLcPeriod" startAt="3"/>
            </a:pPr>
            <a:endParaRPr lang="en-US" sz="2000" dirty="0"/>
          </a:p>
        </p:txBody>
      </p:sp>
      <p:sp>
        <p:nvSpPr>
          <p:cNvPr id="9" name="Rectangle 11"/>
          <p:cNvSpPr>
            <a:spLocks noChangeArrowheads="1"/>
          </p:cNvSpPr>
          <p:nvPr/>
        </p:nvSpPr>
        <p:spPr bwMode="auto">
          <a:xfrm>
            <a:off x="2545080" y="273514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12"/>
          <p:cNvSpPr>
            <a:spLocks noChangeArrowheads="1"/>
          </p:cNvSpPr>
          <p:nvPr/>
        </p:nvSpPr>
        <p:spPr bwMode="auto">
          <a:xfrm>
            <a:off x="2545080" y="47798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t>
            </a:r>
          </a:p>
        </p:txBody>
      </p:sp>
      <p:sp>
        <p:nvSpPr>
          <p:cNvPr id="11" name="Rectangle 13"/>
          <p:cNvSpPr>
            <a:spLocks noChangeArrowheads="1"/>
          </p:cNvSpPr>
          <p:nvPr/>
        </p:nvSpPr>
        <p:spPr bwMode="auto">
          <a:xfrm>
            <a:off x="2545080" y="61133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4"/>
          <p:cNvSpPr>
            <a:spLocks noChangeArrowheads="1"/>
          </p:cNvSpPr>
          <p:nvPr/>
        </p:nvSpPr>
        <p:spPr bwMode="auto">
          <a:xfrm>
            <a:off x="2545080" y="67102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3" name="Picture 12"/>
          <p:cNvPicPr/>
          <p:nvPr/>
        </p:nvPicPr>
        <p:blipFill rotWithShape="1">
          <a:blip r:embed="rId3"/>
          <a:srcRect l="26403" t="24081" r="52897" b="57110"/>
          <a:stretch/>
        </p:blipFill>
        <p:spPr bwMode="auto">
          <a:xfrm>
            <a:off x="2240120" y="4800105"/>
            <a:ext cx="2971960" cy="1910135"/>
          </a:xfrm>
          <a:prstGeom prst="rect">
            <a:avLst/>
          </a:prstGeom>
          <a:ln>
            <a:noFill/>
          </a:ln>
          <a:extLst>
            <a:ext uri="{53640926-AAD7-44D8-BBD7-CCE9431645EC}">
              <a14:shadowObscured xmlns:a14="http://schemas.microsoft.com/office/drawing/2010/main"/>
            </a:ext>
          </a:extLst>
        </p:spPr>
      </p:pic>
      <p:pic>
        <p:nvPicPr>
          <p:cNvPr id="16" name="Picture 15"/>
          <p:cNvPicPr/>
          <p:nvPr/>
        </p:nvPicPr>
        <p:blipFill>
          <a:blip r:embed="rId4"/>
          <a:stretch>
            <a:fillRect/>
          </a:stretch>
        </p:blipFill>
        <p:spPr>
          <a:xfrm>
            <a:off x="6096000" y="4853327"/>
            <a:ext cx="3444400" cy="1820667"/>
          </a:xfrm>
          <a:prstGeom prst="rect">
            <a:avLst/>
          </a:prstGeom>
        </p:spPr>
      </p:pic>
      <p:pic>
        <p:nvPicPr>
          <p:cNvPr id="14" name="Picture 13"/>
          <p:cNvPicPr/>
          <p:nvPr/>
        </p:nvPicPr>
        <p:blipFill>
          <a:blip r:embed="rId5">
            <a:extLst>
              <a:ext uri="{28A0092B-C50C-407E-A947-70E740481C1C}">
                <a14:useLocalDpi xmlns:a14="http://schemas.microsoft.com/office/drawing/2010/main" val="0"/>
              </a:ext>
            </a:extLst>
          </a:blip>
          <a:stretch>
            <a:fillRect/>
          </a:stretch>
        </p:blipFill>
        <p:spPr>
          <a:xfrm>
            <a:off x="10149840" y="4320520"/>
            <a:ext cx="1724977" cy="2353473"/>
          </a:xfrm>
          <a:prstGeom prst="rect">
            <a:avLst/>
          </a:prstGeom>
        </p:spPr>
      </p:pic>
    </p:spTree>
    <p:extLst>
      <p:ext uri="{BB962C8B-B14F-4D97-AF65-F5344CB8AC3E}">
        <p14:creationId xmlns:p14="http://schemas.microsoft.com/office/powerpoint/2010/main" val="1837204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CSP Lesson 3.2.6 Genomic Data: Step 5h</a:t>
            </a:r>
            <a:endParaRPr lang="en-US" dirty="0"/>
          </a:p>
        </p:txBody>
      </p:sp>
      <p:sp>
        <p:nvSpPr>
          <p:cNvPr id="8" name="Rectangle 7"/>
          <p:cNvSpPr/>
          <p:nvPr/>
        </p:nvSpPr>
        <p:spPr>
          <a:xfrm>
            <a:off x="0" y="1362456"/>
            <a:ext cx="12313920" cy="4739759"/>
          </a:xfrm>
          <a:prstGeom prst="rect">
            <a:avLst/>
          </a:prstGeom>
        </p:spPr>
        <p:txBody>
          <a:bodyPr wrap="square">
            <a:spAutoFit/>
          </a:bodyPr>
          <a:lstStyle/>
          <a:p>
            <a:pPr lvl="1" indent="-457200">
              <a:buFont typeface="+mj-lt"/>
              <a:buAutoNum type="alphaLcPeriod" startAt="8"/>
            </a:pPr>
            <a:r>
              <a:rPr lang="en-US" dirty="0" smtClean="0"/>
              <a:t>After </a:t>
            </a:r>
            <a:r>
              <a:rPr lang="en-US" dirty="0"/>
              <a:t>the alignment has completed, note all the crowns in the top row for each </a:t>
            </a:r>
            <a:r>
              <a:rPr lang="en-US" dirty="0" err="1"/>
              <a:t>basepair</a:t>
            </a:r>
            <a:r>
              <a:rPr lang="en-US" dirty="0"/>
              <a:t> position for which there is unanimous alignment. You only want columns that have data for almost all the species. Delete the columns at the left and right ends that do not contain data for most of the species</a:t>
            </a:r>
            <a:r>
              <a:rPr lang="en-US" dirty="0" smtClean="0"/>
              <a:t>.</a:t>
            </a:r>
            <a:r>
              <a:rPr lang="en-US" dirty="0"/>
              <a:t> </a:t>
            </a:r>
            <a:r>
              <a:rPr lang="en-US" dirty="0" smtClean="0"/>
              <a:t>                                                                        The </a:t>
            </a:r>
            <a:r>
              <a:rPr lang="en-US" dirty="0"/>
              <a:t>two windows shown below are alignments of a group of sequences. </a:t>
            </a:r>
            <a:r>
              <a:rPr lang="en-US" dirty="0" smtClean="0"/>
              <a:t>In </a:t>
            </a:r>
            <a:r>
              <a:rPr lang="en-US" dirty="0"/>
              <a:t>the top window, it looks like the group </a:t>
            </a:r>
            <a:r>
              <a:rPr lang="en-US" dirty="0" smtClean="0"/>
              <a:t> of </a:t>
            </a:r>
            <a:r>
              <a:rPr lang="en-US" dirty="0"/>
              <a:t>sequences has four subgroups that each have an aligned pattern. Notice that the first and fourth subgroups are actually aligned with each other; the interface allows you to drag rows to help visually organize the alignment. </a:t>
            </a:r>
            <a:r>
              <a:rPr lang="en-US" dirty="0" smtClean="0"/>
              <a:t>    The </a:t>
            </a:r>
            <a:r>
              <a:rPr lang="en-US" dirty="0"/>
              <a:t>second alignment window shown below is ready to be used to calculate a phylogenetic tree; you do not need the entire gene to be aligned. You </a:t>
            </a:r>
            <a:r>
              <a:rPr lang="en-US" dirty="0" smtClean="0"/>
              <a:t>should be </a:t>
            </a:r>
            <a:r>
              <a:rPr lang="en-US" dirty="0"/>
              <a:t>able to create a good alignment across all the species you used across the overlapping regions of alignment indicated in the Graphic Summary of BLAST results from Step 4e.</a:t>
            </a:r>
          </a:p>
          <a:p>
            <a:pPr lvl="1" indent="-457200">
              <a:buFont typeface="+mj-lt"/>
              <a:buAutoNum type="alphaLcPeriod" startAt="8"/>
            </a:pPr>
            <a:endParaRPr lang="en-US" sz="2000" dirty="0"/>
          </a:p>
          <a:p>
            <a:pPr lvl="1" indent="-457200">
              <a:buFont typeface="+mj-lt"/>
              <a:buAutoNum type="alphaLcPeriod" startAt="8"/>
            </a:pPr>
            <a:endParaRPr lang="en-US" sz="2000" dirty="0"/>
          </a:p>
          <a:p>
            <a:pPr lvl="1" indent="-457200">
              <a:buFont typeface="+mj-lt"/>
              <a:buAutoNum type="alphaLcPeriod" startAt="8"/>
            </a:pPr>
            <a:endParaRPr lang="en-US" sz="2000" dirty="0" smtClean="0"/>
          </a:p>
          <a:p>
            <a:pPr lvl="1" indent="-457200">
              <a:buFont typeface="+mj-lt"/>
              <a:buAutoNum type="alphaLcPeriod" startAt="8"/>
            </a:pPr>
            <a:endParaRPr lang="en-US" sz="2000" dirty="0" smtClean="0"/>
          </a:p>
          <a:p>
            <a:pPr lvl="1" indent="-457200">
              <a:buFont typeface="+mj-lt"/>
              <a:buAutoNum type="alphaLcPeriod" startAt="4"/>
            </a:pPr>
            <a:endParaRPr lang="en-US" sz="2000" dirty="0" smtClean="0"/>
          </a:p>
          <a:p>
            <a:pPr lvl="1" indent="-457200">
              <a:buFont typeface="+mj-lt"/>
              <a:buAutoNum type="alphaLcPeriod" startAt="4"/>
            </a:pPr>
            <a:endParaRPr lang="en-US" sz="2000" dirty="0"/>
          </a:p>
          <a:p>
            <a:pPr lvl="1" indent="-457200">
              <a:buFont typeface="+mj-lt"/>
              <a:buAutoNum type="alphaLcPeriod" startAt="4"/>
            </a:pPr>
            <a:endParaRPr lang="en-US" sz="2000" dirty="0"/>
          </a:p>
        </p:txBody>
      </p:sp>
      <p:sp>
        <p:nvSpPr>
          <p:cNvPr id="9" name="Rectangle 11"/>
          <p:cNvSpPr>
            <a:spLocks noChangeArrowheads="1"/>
          </p:cNvSpPr>
          <p:nvPr/>
        </p:nvSpPr>
        <p:spPr bwMode="auto">
          <a:xfrm>
            <a:off x="2545080" y="273514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12"/>
          <p:cNvSpPr>
            <a:spLocks noChangeArrowheads="1"/>
          </p:cNvSpPr>
          <p:nvPr/>
        </p:nvSpPr>
        <p:spPr bwMode="auto">
          <a:xfrm>
            <a:off x="2545080" y="47798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t>
            </a:r>
          </a:p>
        </p:txBody>
      </p:sp>
      <p:sp>
        <p:nvSpPr>
          <p:cNvPr id="11" name="Rectangle 13"/>
          <p:cNvSpPr>
            <a:spLocks noChangeArrowheads="1"/>
          </p:cNvSpPr>
          <p:nvPr/>
        </p:nvSpPr>
        <p:spPr bwMode="auto">
          <a:xfrm>
            <a:off x="2545080" y="61133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4"/>
          <p:cNvSpPr>
            <a:spLocks noChangeArrowheads="1"/>
          </p:cNvSpPr>
          <p:nvPr/>
        </p:nvSpPr>
        <p:spPr bwMode="auto">
          <a:xfrm>
            <a:off x="2545080" y="67102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4" name="Picture 13"/>
          <p:cNvPicPr/>
          <p:nvPr/>
        </p:nvPicPr>
        <p:blipFill rotWithShape="1">
          <a:blip r:embed="rId3"/>
          <a:srcRect l="34089"/>
          <a:stretch/>
        </p:blipFill>
        <p:spPr>
          <a:xfrm>
            <a:off x="380999" y="4106936"/>
            <a:ext cx="5477511" cy="1934319"/>
          </a:xfrm>
          <a:prstGeom prst="rect">
            <a:avLst/>
          </a:prstGeom>
        </p:spPr>
      </p:pic>
      <p:pic>
        <p:nvPicPr>
          <p:cNvPr id="15" name="Picture 14"/>
          <p:cNvPicPr/>
          <p:nvPr/>
        </p:nvPicPr>
        <p:blipFill rotWithShape="1">
          <a:blip r:embed="rId4"/>
          <a:srcRect l="40002"/>
          <a:stretch/>
        </p:blipFill>
        <p:spPr>
          <a:xfrm>
            <a:off x="6156961" y="4521369"/>
            <a:ext cx="5700394" cy="2166620"/>
          </a:xfrm>
          <a:prstGeom prst="rect">
            <a:avLst/>
          </a:prstGeom>
        </p:spPr>
      </p:pic>
    </p:spTree>
    <p:extLst>
      <p:ext uri="{BB962C8B-B14F-4D97-AF65-F5344CB8AC3E}">
        <p14:creationId xmlns:p14="http://schemas.microsoft.com/office/powerpoint/2010/main" val="20901796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CSP Lesson 3.2.6 Genomic Data: Steps 5i, 6a</a:t>
            </a:r>
            <a:endParaRPr lang="en-US" dirty="0"/>
          </a:p>
        </p:txBody>
      </p:sp>
      <p:sp>
        <p:nvSpPr>
          <p:cNvPr id="8" name="Rectangle 7"/>
          <p:cNvSpPr/>
          <p:nvPr/>
        </p:nvSpPr>
        <p:spPr>
          <a:xfrm>
            <a:off x="0" y="1362456"/>
            <a:ext cx="12192000" cy="4401205"/>
          </a:xfrm>
          <a:prstGeom prst="rect">
            <a:avLst/>
          </a:prstGeom>
        </p:spPr>
        <p:txBody>
          <a:bodyPr wrap="square">
            <a:spAutoFit/>
          </a:bodyPr>
          <a:lstStyle/>
          <a:p>
            <a:pPr marL="457200" indent="-457200">
              <a:buFont typeface="+mj-lt"/>
              <a:buAutoNum type="arabicPeriod" startAt="5"/>
            </a:pPr>
            <a:r>
              <a:rPr lang="en-US" sz="2000" dirty="0"/>
              <a:t>In this step, you will use your computer to align the sequences you downloaded. You will use the </a:t>
            </a:r>
            <a:r>
              <a:rPr lang="en-US" sz="2000" dirty="0" err="1"/>
              <a:t>ClustalW</a:t>
            </a:r>
            <a:r>
              <a:rPr lang="en-US" sz="2000" dirty="0"/>
              <a:t> algorithm, which is much slower but more accurate than BLAST. </a:t>
            </a:r>
            <a:endParaRPr lang="en-US" sz="2000" dirty="0" smtClean="0"/>
          </a:p>
          <a:p>
            <a:pPr marL="457200" indent="-457200">
              <a:buFont typeface="+mj-lt"/>
              <a:buAutoNum type="arabicPeriod" startAt="5"/>
            </a:pPr>
            <a:endParaRPr lang="en-US" sz="2000" dirty="0" smtClean="0"/>
          </a:p>
          <a:p>
            <a:pPr lvl="2" indent="-457200">
              <a:buFont typeface="+mj-lt"/>
              <a:buAutoNum type="alphaLcPeriod" startAt="9"/>
            </a:pPr>
            <a:r>
              <a:rPr lang="en-US" sz="2000" dirty="0"/>
              <a:t>Export your alignment as a MEGA file so that you can use it with another algorithm by choosing </a:t>
            </a:r>
            <a:r>
              <a:rPr lang="en-US" sz="2000" b="1" dirty="0"/>
              <a:t>Data</a:t>
            </a:r>
            <a:r>
              <a:rPr lang="en-US" sz="2000" dirty="0"/>
              <a:t> &gt; </a:t>
            </a:r>
            <a:r>
              <a:rPr lang="en-US" sz="2000" b="1" dirty="0"/>
              <a:t>Export Alignment</a:t>
            </a:r>
            <a:r>
              <a:rPr lang="en-US" sz="2000" dirty="0"/>
              <a:t> &gt; </a:t>
            </a:r>
            <a:r>
              <a:rPr lang="en-US" sz="2000" b="1" dirty="0"/>
              <a:t>MEGA format</a:t>
            </a:r>
            <a:r>
              <a:rPr lang="en-US" sz="2000" dirty="0"/>
              <a:t>. Name the data by the protein you used.  Select “</a:t>
            </a:r>
            <a:r>
              <a:rPr lang="en-US" sz="2000" b="1" dirty="0"/>
              <a:t>Yes</a:t>
            </a:r>
            <a:r>
              <a:rPr lang="en-US" sz="2000" dirty="0"/>
              <a:t>” when asked if these are protein-coding data. </a:t>
            </a:r>
          </a:p>
          <a:p>
            <a:pPr marL="457200" indent="-457200">
              <a:buFont typeface="+mj-lt"/>
              <a:buAutoNum type="arabicPeriod" startAt="5"/>
            </a:pPr>
            <a:endParaRPr lang="en-US" sz="2000" dirty="0" smtClean="0"/>
          </a:p>
          <a:p>
            <a:pPr marL="457200" lvl="0" indent="-457200">
              <a:buFont typeface="+mj-lt"/>
              <a:buAutoNum type="arabicPeriod" startAt="5"/>
            </a:pPr>
            <a:r>
              <a:rPr lang="en-US" sz="2000" dirty="0"/>
              <a:t>Now you will use another algorithm in MEGA: the nearest-neighbor joining algorithm for making a </a:t>
            </a:r>
            <a:r>
              <a:rPr lang="en-US" sz="2000" dirty="0" smtClean="0"/>
              <a:t>tree</a:t>
            </a:r>
            <a:endParaRPr lang="en-US" sz="2000" dirty="0"/>
          </a:p>
          <a:p>
            <a:pPr marL="457200" marR="0" lvl="0" indent="-457200">
              <a:spcBef>
                <a:spcPts val="0"/>
              </a:spcBef>
              <a:spcAft>
                <a:spcPts val="0"/>
              </a:spcAft>
              <a:buFont typeface="+mj-lt"/>
              <a:buAutoNum type="arabicPeriod" startAt="5"/>
            </a:pPr>
            <a:endParaRPr lang="en-US" sz="2000" dirty="0" smtClean="0">
              <a:latin typeface="+mj-lt"/>
              <a:ea typeface="Times New Roman" charset="0"/>
              <a:cs typeface="Times New Roman" charset="0"/>
            </a:endParaRPr>
          </a:p>
          <a:p>
            <a:pPr marL="914400" lvl="1" indent="-457200">
              <a:buFont typeface="+mj-lt"/>
              <a:buAutoNum type="alphaLcPeriod"/>
            </a:pPr>
            <a:r>
              <a:rPr lang="en-US" sz="2000" dirty="0"/>
              <a:t>In the MEGA main window, choose </a:t>
            </a:r>
            <a:r>
              <a:rPr lang="en-US" sz="2000" b="1" dirty="0"/>
              <a:t>Phylogeny</a:t>
            </a:r>
            <a:r>
              <a:rPr lang="en-US" sz="2000" dirty="0"/>
              <a:t> </a:t>
            </a:r>
            <a:r>
              <a:rPr lang="en-US" sz="2000" b="1" dirty="0"/>
              <a:t>&gt; Construct/Test Neighbor-Joining Tree</a:t>
            </a:r>
            <a:r>
              <a:rPr lang="en-US" sz="2000" dirty="0"/>
              <a:t>. Select your file</a:t>
            </a:r>
            <a:r>
              <a:rPr lang="en-US" sz="2000" dirty="0" smtClean="0"/>
              <a:t>.</a:t>
            </a:r>
          </a:p>
          <a:p>
            <a:pPr marL="914400" lvl="1" indent="-457200">
              <a:buFont typeface="+mj-lt"/>
              <a:buAutoNum type="alphaLcPeriod"/>
            </a:pPr>
            <a:endParaRPr lang="en-US" sz="2000" dirty="0" smtClean="0"/>
          </a:p>
          <a:p>
            <a:pPr marL="914400" lvl="1" indent="-457200">
              <a:buFont typeface="+mj-lt"/>
              <a:buAutoNum type="alphaLcPeriod"/>
            </a:pPr>
            <a:endParaRPr lang="en-US" sz="2000" dirty="0"/>
          </a:p>
          <a:p>
            <a:pPr marL="914400" lvl="1" indent="-457200">
              <a:buFont typeface="+mj-lt"/>
              <a:buAutoNum type="alphaLcPeriod"/>
            </a:pPr>
            <a:endParaRPr lang="en-US" sz="2000" dirty="0"/>
          </a:p>
        </p:txBody>
      </p:sp>
      <p:sp>
        <p:nvSpPr>
          <p:cNvPr id="9" name="Rectangle 11"/>
          <p:cNvSpPr>
            <a:spLocks noChangeArrowheads="1"/>
          </p:cNvSpPr>
          <p:nvPr/>
        </p:nvSpPr>
        <p:spPr bwMode="auto">
          <a:xfrm>
            <a:off x="2545080" y="273514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12"/>
          <p:cNvSpPr>
            <a:spLocks noChangeArrowheads="1"/>
          </p:cNvSpPr>
          <p:nvPr/>
        </p:nvSpPr>
        <p:spPr bwMode="auto">
          <a:xfrm>
            <a:off x="2545080" y="47798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t>
            </a:r>
          </a:p>
        </p:txBody>
      </p:sp>
      <p:sp>
        <p:nvSpPr>
          <p:cNvPr id="11" name="Rectangle 13"/>
          <p:cNvSpPr>
            <a:spLocks noChangeArrowheads="1"/>
          </p:cNvSpPr>
          <p:nvPr/>
        </p:nvSpPr>
        <p:spPr bwMode="auto">
          <a:xfrm>
            <a:off x="2545080" y="61133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4"/>
          <p:cNvSpPr>
            <a:spLocks noChangeArrowheads="1"/>
          </p:cNvSpPr>
          <p:nvPr/>
        </p:nvSpPr>
        <p:spPr bwMode="auto">
          <a:xfrm>
            <a:off x="2545080" y="67102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5" name="Picture 14"/>
          <p:cNvPicPr/>
          <p:nvPr/>
        </p:nvPicPr>
        <p:blipFill rotWithShape="1">
          <a:blip r:embed="rId3">
            <a:extLst>
              <a:ext uri="{28A0092B-C50C-407E-A947-70E740481C1C}">
                <a14:useLocalDpi xmlns:a14="http://schemas.microsoft.com/office/drawing/2010/main" val="0"/>
              </a:ext>
            </a:extLst>
          </a:blip>
          <a:srcRect r="28074" b="66828"/>
          <a:stretch/>
        </p:blipFill>
        <p:spPr bwMode="auto">
          <a:xfrm>
            <a:off x="3124200" y="4599070"/>
            <a:ext cx="6842760" cy="211116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315645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CSP Lesson 3.2.6 Genomic Data: Step 6b</a:t>
            </a:r>
            <a:endParaRPr lang="en-US" dirty="0"/>
          </a:p>
        </p:txBody>
      </p:sp>
      <p:sp>
        <p:nvSpPr>
          <p:cNvPr id="8" name="Rectangle 7"/>
          <p:cNvSpPr/>
          <p:nvPr/>
        </p:nvSpPr>
        <p:spPr>
          <a:xfrm>
            <a:off x="0" y="1362456"/>
            <a:ext cx="12192000" cy="2246769"/>
          </a:xfrm>
          <a:prstGeom prst="rect">
            <a:avLst/>
          </a:prstGeom>
        </p:spPr>
        <p:txBody>
          <a:bodyPr wrap="square">
            <a:spAutoFit/>
          </a:bodyPr>
          <a:lstStyle/>
          <a:p>
            <a:pPr marL="457200" lvl="0" indent="-457200">
              <a:buFont typeface="+mj-lt"/>
              <a:buAutoNum type="arabicPeriod" startAt="6"/>
            </a:pPr>
            <a:r>
              <a:rPr lang="en-US" sz="2000" dirty="0" smtClean="0"/>
              <a:t>Now </a:t>
            </a:r>
            <a:r>
              <a:rPr lang="en-US" sz="2000" dirty="0"/>
              <a:t>you will use another algorithm in MEGA: the nearest-neighbor joining algorithm for making a </a:t>
            </a:r>
            <a:r>
              <a:rPr lang="en-US" sz="2000" dirty="0" smtClean="0"/>
              <a:t>tree</a:t>
            </a:r>
            <a:endParaRPr lang="en-US" sz="2000" dirty="0"/>
          </a:p>
          <a:p>
            <a:pPr marL="457200" marR="0" lvl="0" indent="-457200">
              <a:spcBef>
                <a:spcPts val="0"/>
              </a:spcBef>
              <a:spcAft>
                <a:spcPts val="0"/>
              </a:spcAft>
              <a:buFont typeface="+mj-lt"/>
              <a:buAutoNum type="arabicPeriod" startAt="6"/>
            </a:pPr>
            <a:endParaRPr lang="en-US" sz="2000" dirty="0" smtClean="0">
              <a:latin typeface="+mj-lt"/>
              <a:ea typeface="Times New Roman" charset="0"/>
              <a:cs typeface="Times New Roman" charset="0"/>
            </a:endParaRPr>
          </a:p>
          <a:p>
            <a:pPr marL="914400" lvl="1" indent="-457200">
              <a:buFont typeface="+mj-lt"/>
              <a:buAutoNum type="alphaLcPeriod" startAt="2"/>
            </a:pPr>
            <a:r>
              <a:rPr lang="en-US" sz="2000" dirty="0" smtClean="0"/>
              <a:t>In </a:t>
            </a:r>
            <a:r>
              <a:rPr lang="en-US" sz="2000" dirty="0"/>
              <a:t>the resulting dialog box, choose Compute and accept all of the default Analysis Preferences. This will open another window, the MEGA Tree Explorer.</a:t>
            </a:r>
          </a:p>
          <a:p>
            <a:pPr marL="914400" lvl="1" indent="-457200">
              <a:buFont typeface="+mj-lt"/>
              <a:buAutoNum type="alphaLcPeriod" startAt="2"/>
            </a:pPr>
            <a:endParaRPr lang="en-US" sz="2000" dirty="0" smtClean="0"/>
          </a:p>
          <a:p>
            <a:pPr marL="914400" lvl="1" indent="-457200">
              <a:buFont typeface="+mj-lt"/>
              <a:buAutoNum type="alphaLcPeriod" startAt="2"/>
            </a:pPr>
            <a:endParaRPr lang="en-US" sz="2000" dirty="0"/>
          </a:p>
          <a:p>
            <a:pPr marL="914400" lvl="1" indent="-457200">
              <a:buFont typeface="+mj-lt"/>
              <a:buAutoNum type="alphaLcPeriod" startAt="2"/>
            </a:pPr>
            <a:endParaRPr lang="en-US" sz="2000" dirty="0"/>
          </a:p>
        </p:txBody>
      </p:sp>
      <p:sp>
        <p:nvSpPr>
          <p:cNvPr id="9" name="Rectangle 11"/>
          <p:cNvSpPr>
            <a:spLocks noChangeArrowheads="1"/>
          </p:cNvSpPr>
          <p:nvPr/>
        </p:nvSpPr>
        <p:spPr bwMode="auto">
          <a:xfrm>
            <a:off x="2545080" y="273514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12"/>
          <p:cNvSpPr>
            <a:spLocks noChangeArrowheads="1"/>
          </p:cNvSpPr>
          <p:nvPr/>
        </p:nvSpPr>
        <p:spPr bwMode="auto">
          <a:xfrm>
            <a:off x="2545080" y="47798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t>
            </a:r>
          </a:p>
        </p:txBody>
      </p:sp>
      <p:sp>
        <p:nvSpPr>
          <p:cNvPr id="11" name="Rectangle 13"/>
          <p:cNvSpPr>
            <a:spLocks noChangeArrowheads="1"/>
          </p:cNvSpPr>
          <p:nvPr/>
        </p:nvSpPr>
        <p:spPr bwMode="auto">
          <a:xfrm>
            <a:off x="2545080" y="61133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4"/>
          <p:cNvSpPr>
            <a:spLocks noChangeArrowheads="1"/>
          </p:cNvSpPr>
          <p:nvPr/>
        </p:nvSpPr>
        <p:spPr bwMode="auto">
          <a:xfrm>
            <a:off x="2545080" y="67102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3" name="Picture 12"/>
          <p:cNvPicPr/>
          <p:nvPr/>
        </p:nvPicPr>
        <p:blipFill>
          <a:blip r:embed="rId3">
            <a:extLst>
              <a:ext uri="{28A0092B-C50C-407E-A947-70E740481C1C}">
                <a14:useLocalDpi xmlns:a14="http://schemas.microsoft.com/office/drawing/2010/main" val="0"/>
              </a:ext>
            </a:extLst>
          </a:blip>
          <a:stretch>
            <a:fillRect/>
          </a:stretch>
        </p:blipFill>
        <p:spPr>
          <a:xfrm>
            <a:off x="7877810" y="2805820"/>
            <a:ext cx="3689350" cy="3633910"/>
          </a:xfrm>
          <a:prstGeom prst="rect">
            <a:avLst/>
          </a:prstGeom>
        </p:spPr>
      </p:pic>
    </p:spTree>
    <p:extLst>
      <p:ext uri="{BB962C8B-B14F-4D97-AF65-F5344CB8AC3E}">
        <p14:creationId xmlns:p14="http://schemas.microsoft.com/office/powerpoint/2010/main" val="6373250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a:t>
            </a:r>
            <a:r>
              <a:rPr lang="en-US" u="sng" dirty="0"/>
              <a:t>a</a:t>
            </a:r>
            <a:r>
              <a:rPr lang="en-US" dirty="0" smtClean="0"/>
              <a:t>ctivity-, </a:t>
            </a:r>
            <a:r>
              <a:rPr lang="en-US" u="sng" dirty="0"/>
              <a:t>p</a:t>
            </a:r>
            <a:r>
              <a:rPr lang="en-US" dirty="0" smtClean="0"/>
              <a:t>roject-, and pro</a:t>
            </a:r>
            <a:r>
              <a:rPr lang="en-US" u="sng" dirty="0" smtClean="0"/>
              <a:t>b</a:t>
            </a:r>
            <a:r>
              <a:rPr lang="en-US" dirty="0" smtClean="0"/>
              <a:t>lem-based </a:t>
            </a:r>
            <a:r>
              <a:rPr lang="en-US" dirty="0"/>
              <a:t>l</a:t>
            </a:r>
            <a:r>
              <a:rPr lang="en-US" dirty="0" smtClean="0"/>
              <a:t>esson</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5332" y="1642188"/>
            <a:ext cx="10598468" cy="4489629"/>
          </a:xfrm>
        </p:spPr>
      </p:pic>
    </p:spTree>
    <p:extLst>
      <p:ext uri="{BB962C8B-B14F-4D97-AF65-F5344CB8AC3E}">
        <p14:creationId xmlns:p14="http://schemas.microsoft.com/office/powerpoint/2010/main" val="12090808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CSP Lesson 3.2.6 Genomic Data: Steps 6c-d</a:t>
            </a:r>
            <a:endParaRPr lang="en-US" dirty="0"/>
          </a:p>
        </p:txBody>
      </p:sp>
      <p:sp>
        <p:nvSpPr>
          <p:cNvPr id="8" name="Rectangle 7"/>
          <p:cNvSpPr/>
          <p:nvPr/>
        </p:nvSpPr>
        <p:spPr>
          <a:xfrm>
            <a:off x="0" y="1362456"/>
            <a:ext cx="12192000" cy="5324535"/>
          </a:xfrm>
          <a:prstGeom prst="rect">
            <a:avLst/>
          </a:prstGeom>
        </p:spPr>
        <p:txBody>
          <a:bodyPr wrap="square">
            <a:spAutoFit/>
          </a:bodyPr>
          <a:lstStyle/>
          <a:p>
            <a:pPr marL="457200" lvl="0" indent="-457200">
              <a:buFont typeface="+mj-lt"/>
              <a:buAutoNum type="arabicPeriod" startAt="6"/>
            </a:pPr>
            <a:r>
              <a:rPr lang="en-US" sz="2000" dirty="0" smtClean="0"/>
              <a:t>Now </a:t>
            </a:r>
            <a:r>
              <a:rPr lang="en-US" sz="2000" dirty="0"/>
              <a:t>you will use another algorithm in MEGA: the nearest-neighbor joining algorithm for making a </a:t>
            </a:r>
            <a:r>
              <a:rPr lang="en-US" sz="2000" dirty="0" smtClean="0"/>
              <a:t>tree</a:t>
            </a:r>
            <a:endParaRPr lang="en-US" sz="2000" dirty="0"/>
          </a:p>
          <a:p>
            <a:pPr marL="457200" marR="0" lvl="0" indent="-457200">
              <a:spcBef>
                <a:spcPts val="0"/>
              </a:spcBef>
              <a:spcAft>
                <a:spcPts val="0"/>
              </a:spcAft>
              <a:buFont typeface="+mj-lt"/>
              <a:buAutoNum type="arabicPeriod" startAt="6"/>
            </a:pPr>
            <a:endParaRPr lang="en-US" sz="2000" dirty="0" smtClean="0">
              <a:latin typeface="+mj-lt"/>
              <a:ea typeface="Times New Roman" charset="0"/>
              <a:cs typeface="Times New Roman" charset="0"/>
            </a:endParaRPr>
          </a:p>
          <a:p>
            <a:pPr marL="914400" lvl="1" indent="-457200">
              <a:buFont typeface="+mj-lt"/>
              <a:buAutoNum type="alphaLcPeriod" startAt="3"/>
            </a:pPr>
            <a:r>
              <a:rPr lang="en-US" sz="2000" dirty="0" smtClean="0"/>
              <a:t>The </a:t>
            </a:r>
            <a:r>
              <a:rPr lang="en-US" sz="2000" b="1" dirty="0"/>
              <a:t>Compute Linearized Tree</a:t>
            </a:r>
            <a:r>
              <a:rPr lang="en-US" sz="2000" dirty="0"/>
              <a:t> button can be used to toggle whether horizontal lengths are proportional to genetic change</a:t>
            </a:r>
            <a:r>
              <a:rPr lang="en-US" sz="2000" dirty="0" smtClean="0"/>
              <a:t>.</a:t>
            </a:r>
          </a:p>
          <a:p>
            <a:pPr marL="914400" lvl="1" indent="-457200">
              <a:buFont typeface="+mj-lt"/>
              <a:buAutoNum type="alphaLcPeriod" startAt="3"/>
            </a:pPr>
            <a:endParaRPr lang="en-US" sz="2000" dirty="0"/>
          </a:p>
          <a:p>
            <a:pPr marL="914400" lvl="1" indent="-457200">
              <a:buFont typeface="+mj-lt"/>
              <a:buAutoNum type="alphaLcPeriod" startAt="3"/>
            </a:pPr>
            <a:endParaRPr lang="en-US" sz="2000" dirty="0" smtClean="0"/>
          </a:p>
          <a:p>
            <a:pPr marL="914400" lvl="1" indent="-457200">
              <a:buFont typeface="+mj-lt"/>
              <a:buAutoNum type="alphaLcPeriod" startAt="3"/>
            </a:pPr>
            <a:endParaRPr lang="en-US" sz="2000" dirty="0"/>
          </a:p>
          <a:p>
            <a:pPr marL="914400" lvl="1" indent="-457200">
              <a:buFont typeface="+mj-lt"/>
              <a:buAutoNum type="alphaLcPeriod" startAt="3"/>
            </a:pPr>
            <a:endParaRPr lang="en-US" sz="2000" dirty="0" smtClean="0"/>
          </a:p>
          <a:p>
            <a:pPr marL="914400" lvl="1" indent="-457200">
              <a:buFont typeface="+mj-lt"/>
              <a:buAutoNum type="alphaLcPeriod" startAt="3"/>
            </a:pPr>
            <a:endParaRPr lang="en-US" sz="2000" dirty="0"/>
          </a:p>
          <a:p>
            <a:pPr marL="914400" lvl="1" indent="-457200">
              <a:buFont typeface="+mj-lt"/>
              <a:buAutoNum type="alphaLcPeriod" startAt="3"/>
            </a:pPr>
            <a:endParaRPr lang="en-US" sz="2000" dirty="0" smtClean="0"/>
          </a:p>
          <a:p>
            <a:pPr marL="914400" lvl="1" indent="-457200">
              <a:buFont typeface="+mj-lt"/>
              <a:buAutoNum type="alphaLcPeriod" startAt="3"/>
            </a:pPr>
            <a:endParaRPr lang="en-US" sz="2000" dirty="0" smtClean="0"/>
          </a:p>
          <a:p>
            <a:pPr marL="914400" lvl="1" indent="-457200">
              <a:buFont typeface="+mj-lt"/>
              <a:buAutoNum type="alphaLcPeriod" startAt="3"/>
            </a:pPr>
            <a:r>
              <a:rPr lang="en-US" sz="2000" dirty="0"/>
              <a:t>Using the snipping tool and paint, the tree can be annotated with species’ common names from the Project 3.2.6 Supplement B: List of Mammals. </a:t>
            </a:r>
          </a:p>
          <a:p>
            <a:pPr marL="914400" lvl="1" indent="-457200">
              <a:buFont typeface="+mj-lt"/>
              <a:buAutoNum type="alphaLcPeriod" startAt="3"/>
            </a:pPr>
            <a:endParaRPr lang="en-US" sz="2000" dirty="0"/>
          </a:p>
          <a:p>
            <a:pPr marL="914400" lvl="1" indent="-457200">
              <a:buFont typeface="+mj-lt"/>
              <a:buAutoNum type="alphaLcPeriod" startAt="3"/>
            </a:pPr>
            <a:endParaRPr lang="en-US" sz="2000" dirty="0" smtClean="0"/>
          </a:p>
          <a:p>
            <a:pPr marL="914400" lvl="1" indent="-457200">
              <a:buFont typeface="+mj-lt"/>
              <a:buAutoNum type="alphaLcPeriod" startAt="3"/>
            </a:pPr>
            <a:endParaRPr lang="en-US" sz="2000" dirty="0"/>
          </a:p>
          <a:p>
            <a:pPr marL="914400" lvl="1" indent="-457200">
              <a:buFont typeface="+mj-lt"/>
              <a:buAutoNum type="alphaLcPeriod" startAt="3"/>
            </a:pPr>
            <a:endParaRPr lang="en-US" sz="2000" dirty="0"/>
          </a:p>
        </p:txBody>
      </p:sp>
      <p:sp>
        <p:nvSpPr>
          <p:cNvPr id="9" name="Rectangle 11"/>
          <p:cNvSpPr>
            <a:spLocks noChangeArrowheads="1"/>
          </p:cNvSpPr>
          <p:nvPr/>
        </p:nvSpPr>
        <p:spPr bwMode="auto">
          <a:xfrm>
            <a:off x="2545080" y="273514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12"/>
          <p:cNvSpPr>
            <a:spLocks noChangeArrowheads="1"/>
          </p:cNvSpPr>
          <p:nvPr/>
        </p:nvSpPr>
        <p:spPr bwMode="auto">
          <a:xfrm>
            <a:off x="2545080" y="47798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t>
            </a:r>
          </a:p>
        </p:txBody>
      </p:sp>
      <p:sp>
        <p:nvSpPr>
          <p:cNvPr id="11" name="Rectangle 13"/>
          <p:cNvSpPr>
            <a:spLocks noChangeArrowheads="1"/>
          </p:cNvSpPr>
          <p:nvPr/>
        </p:nvSpPr>
        <p:spPr bwMode="auto">
          <a:xfrm>
            <a:off x="2545080" y="61133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4"/>
          <p:cNvSpPr>
            <a:spLocks noChangeArrowheads="1"/>
          </p:cNvSpPr>
          <p:nvPr/>
        </p:nvSpPr>
        <p:spPr bwMode="auto">
          <a:xfrm>
            <a:off x="2545080" y="67102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4" name="Picture 13"/>
          <p:cNvPicPr/>
          <p:nvPr/>
        </p:nvPicPr>
        <p:blipFill>
          <a:blip r:embed="rId3">
            <a:extLst>
              <a:ext uri="{28A0092B-C50C-407E-A947-70E740481C1C}">
                <a14:useLocalDpi xmlns:a14="http://schemas.microsoft.com/office/drawing/2010/main" val="0"/>
              </a:ext>
            </a:extLst>
          </a:blip>
          <a:srcRect/>
          <a:stretch>
            <a:fillRect/>
          </a:stretch>
        </p:blipFill>
        <p:spPr bwMode="auto">
          <a:xfrm>
            <a:off x="4251325" y="2939562"/>
            <a:ext cx="5457190" cy="1386321"/>
          </a:xfrm>
          <a:prstGeom prst="rect">
            <a:avLst/>
          </a:prstGeom>
          <a:noFill/>
          <a:ln>
            <a:noFill/>
          </a:ln>
        </p:spPr>
      </p:pic>
    </p:spTree>
    <p:extLst>
      <p:ext uri="{BB962C8B-B14F-4D97-AF65-F5344CB8AC3E}">
        <p14:creationId xmlns:p14="http://schemas.microsoft.com/office/powerpoint/2010/main" val="210662939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CSP Lesson 3.2.6 Genomic Data: Conclusions</a:t>
            </a:r>
            <a:endParaRPr lang="en-US" dirty="0"/>
          </a:p>
        </p:txBody>
      </p:sp>
      <p:sp>
        <p:nvSpPr>
          <p:cNvPr id="8" name="Rectangle 7"/>
          <p:cNvSpPr/>
          <p:nvPr/>
        </p:nvSpPr>
        <p:spPr>
          <a:xfrm>
            <a:off x="0" y="1362456"/>
            <a:ext cx="12192000" cy="4462760"/>
          </a:xfrm>
          <a:prstGeom prst="rect">
            <a:avLst/>
          </a:prstGeom>
        </p:spPr>
        <p:txBody>
          <a:bodyPr wrap="square">
            <a:spAutoFit/>
          </a:bodyPr>
          <a:lstStyle/>
          <a:p>
            <a:pPr marL="457200" lvl="0" indent="-457200">
              <a:buFont typeface="+mj-lt"/>
              <a:buAutoNum type="arabicPeriod" startAt="2"/>
            </a:pPr>
            <a:r>
              <a:rPr lang="en-US" dirty="0" smtClean="0"/>
              <a:t>Generalize </a:t>
            </a:r>
            <a:r>
              <a:rPr lang="en-US" dirty="0"/>
              <a:t>the relationships shown in your phylogenetic tree. </a:t>
            </a:r>
            <a:r>
              <a:rPr lang="en-US" dirty="0" smtClean="0"/>
              <a:t>What </a:t>
            </a:r>
            <a:r>
              <a:rPr lang="en-US" dirty="0"/>
              <a:t>groupings and relationships between groupings do you observe? There is an additional tree shown here, and there are two more at the end of the conclusion questions. </a:t>
            </a:r>
            <a:endParaRPr lang="en-US" dirty="0" smtClean="0"/>
          </a:p>
          <a:p>
            <a:pPr marL="457200" indent="-457200">
              <a:buFont typeface="+mj-lt"/>
              <a:buAutoNum type="arabicPeriod" startAt="2"/>
            </a:pPr>
            <a:r>
              <a:rPr lang="en-US" dirty="0"/>
              <a:t>Exchange trees with one or more other groups. Explain your tree to the other groups, and have other groups explain their phylogenetic trees to you. What similarities and differences do you observe among the trees</a:t>
            </a:r>
            <a:r>
              <a:rPr lang="en-US" dirty="0" smtClean="0"/>
              <a:t>?</a:t>
            </a:r>
          </a:p>
          <a:p>
            <a:pPr marL="457200" lvl="0" indent="-457200">
              <a:buFont typeface="+mj-lt"/>
              <a:buAutoNum type="arabicPeriod" startAt="2"/>
            </a:pPr>
            <a:r>
              <a:rPr lang="en-US" dirty="0" smtClean="0"/>
              <a:t>One of the trees </a:t>
            </a:r>
            <a:r>
              <a:rPr lang="en-US" dirty="0"/>
              <a:t>shown here is for ATP7A, a protein used to transport copper in the body. The horizontal distance shown to the right of the division of cows and sheep is less than the horizontal distance shown after the division of cats and dogs. What does this distance indicate about the results of this calculation?</a:t>
            </a:r>
            <a:endParaRPr lang="en-US" b="1" dirty="0"/>
          </a:p>
          <a:p>
            <a:pPr marL="457200" indent="-457200">
              <a:buFont typeface="+mj-lt"/>
              <a:buAutoNum type="arabicPeriod" startAt="2"/>
            </a:pPr>
            <a:endParaRPr lang="en-US" sz="2000" b="1" dirty="0"/>
          </a:p>
          <a:p>
            <a:pPr marL="457200" lvl="0" indent="-457200">
              <a:buFont typeface="+mj-lt"/>
              <a:buAutoNum type="arabicPeriod" startAt="2"/>
            </a:pPr>
            <a:endParaRPr lang="en-US" sz="2000" dirty="0" smtClean="0"/>
          </a:p>
          <a:p>
            <a:pPr marL="457200" lvl="0" indent="-457200">
              <a:buFont typeface="+mj-lt"/>
              <a:buAutoNum type="arabicPeriod" startAt="2"/>
            </a:pPr>
            <a:endParaRPr lang="en-US" sz="2000" dirty="0" smtClean="0">
              <a:latin typeface="+mj-lt"/>
              <a:ea typeface="Times New Roman" charset="0"/>
              <a:cs typeface="Times New Roman" charset="0"/>
            </a:endParaRPr>
          </a:p>
          <a:p>
            <a:pPr marL="914400" lvl="1" indent="-457200">
              <a:buFont typeface="+mj-lt"/>
              <a:buAutoNum type="alphaLcPeriod" startAt="3"/>
            </a:pPr>
            <a:endParaRPr lang="en-US" sz="2000" dirty="0" smtClean="0"/>
          </a:p>
          <a:p>
            <a:pPr marL="914400" lvl="1" indent="-457200">
              <a:buFont typeface="+mj-lt"/>
              <a:buAutoNum type="alphaLcPeriod" startAt="3"/>
            </a:pPr>
            <a:endParaRPr lang="en-US" sz="2000" dirty="0" smtClean="0"/>
          </a:p>
          <a:p>
            <a:pPr marL="914400" lvl="1" indent="-457200">
              <a:buFont typeface="+mj-lt"/>
              <a:buAutoNum type="alphaLcPeriod" startAt="3"/>
            </a:pPr>
            <a:endParaRPr lang="en-US" sz="2000" dirty="0"/>
          </a:p>
          <a:p>
            <a:pPr marL="914400" lvl="1" indent="-457200">
              <a:buFont typeface="+mj-lt"/>
              <a:buAutoNum type="alphaLcPeriod" startAt="3"/>
            </a:pPr>
            <a:endParaRPr lang="en-US" sz="2000" dirty="0"/>
          </a:p>
        </p:txBody>
      </p:sp>
      <p:sp>
        <p:nvSpPr>
          <p:cNvPr id="9" name="Rectangle 11"/>
          <p:cNvSpPr>
            <a:spLocks noChangeArrowheads="1"/>
          </p:cNvSpPr>
          <p:nvPr/>
        </p:nvSpPr>
        <p:spPr bwMode="auto">
          <a:xfrm>
            <a:off x="2545080" y="273514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12"/>
          <p:cNvSpPr>
            <a:spLocks noChangeArrowheads="1"/>
          </p:cNvSpPr>
          <p:nvPr/>
        </p:nvSpPr>
        <p:spPr bwMode="auto">
          <a:xfrm>
            <a:off x="2545080" y="47798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t>
            </a:r>
          </a:p>
        </p:txBody>
      </p:sp>
      <p:sp>
        <p:nvSpPr>
          <p:cNvPr id="11" name="Rectangle 13"/>
          <p:cNvSpPr>
            <a:spLocks noChangeArrowheads="1"/>
          </p:cNvSpPr>
          <p:nvPr/>
        </p:nvSpPr>
        <p:spPr bwMode="auto">
          <a:xfrm>
            <a:off x="2545080" y="61133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4"/>
          <p:cNvSpPr>
            <a:spLocks noChangeArrowheads="1"/>
          </p:cNvSpPr>
          <p:nvPr/>
        </p:nvSpPr>
        <p:spPr bwMode="auto">
          <a:xfrm>
            <a:off x="2545080" y="671024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3" name="Picture 12"/>
          <p:cNvPicPr/>
          <p:nvPr/>
        </p:nvPicPr>
        <p:blipFill rotWithShape="1">
          <a:blip r:embed="rId3">
            <a:extLst>
              <a:ext uri="{28A0092B-C50C-407E-A947-70E740481C1C}">
                <a14:useLocalDpi xmlns:a14="http://schemas.microsoft.com/office/drawing/2010/main" val="0"/>
              </a:ext>
            </a:extLst>
          </a:blip>
          <a:srcRect t="1123" r="28370" b="40516"/>
          <a:stretch/>
        </p:blipFill>
        <p:spPr bwMode="auto">
          <a:xfrm>
            <a:off x="2380615" y="3875600"/>
            <a:ext cx="3715385" cy="3118521"/>
          </a:xfrm>
          <a:prstGeom prst="rect">
            <a:avLst/>
          </a:prstGeom>
          <a:noFill/>
          <a:ln>
            <a:noFill/>
          </a:ln>
          <a:extLst>
            <a:ext uri="{53640926-AAD7-44D8-BBD7-CCE9431645EC}">
              <a14:shadowObscured xmlns:a14="http://schemas.microsoft.com/office/drawing/2010/main"/>
            </a:ext>
          </a:extLst>
        </p:spPr>
      </p:pic>
      <p:pic>
        <p:nvPicPr>
          <p:cNvPr id="15" name="Picture 14"/>
          <p:cNvPicPr/>
          <p:nvPr/>
        </p:nvPicPr>
        <p:blipFill>
          <a:blip r:embed="rId4">
            <a:extLst>
              <a:ext uri="{28A0092B-C50C-407E-A947-70E740481C1C}">
                <a14:useLocalDpi xmlns:a14="http://schemas.microsoft.com/office/drawing/2010/main" val="0"/>
              </a:ext>
            </a:extLst>
          </a:blip>
          <a:srcRect/>
          <a:stretch>
            <a:fillRect/>
          </a:stretch>
        </p:blipFill>
        <p:spPr bwMode="auto">
          <a:xfrm>
            <a:off x="6983095" y="3875600"/>
            <a:ext cx="4626610" cy="2834640"/>
          </a:xfrm>
          <a:prstGeom prst="rect">
            <a:avLst/>
          </a:prstGeom>
          <a:noFill/>
          <a:ln>
            <a:noFill/>
          </a:ln>
        </p:spPr>
      </p:pic>
    </p:spTree>
    <p:extLst>
      <p:ext uri="{BB962C8B-B14F-4D97-AF65-F5344CB8AC3E}">
        <p14:creationId xmlns:p14="http://schemas.microsoft.com/office/powerpoint/2010/main" val="44544346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Algorithmic problem of alignment</a:t>
            </a:r>
            <a:br>
              <a:rPr lang="en-US" dirty="0" smtClean="0"/>
            </a:br>
            <a:r>
              <a:rPr lang="en-US" dirty="0" smtClean="0"/>
              <a:t>Tying it all together</a:t>
            </a:r>
            <a:endParaRPr lang="en-US" dirty="0"/>
          </a:p>
        </p:txBody>
      </p:sp>
      <p:sp>
        <p:nvSpPr>
          <p:cNvPr id="3" name="Content Placeholder 2"/>
          <p:cNvSpPr>
            <a:spLocks noGrp="1"/>
          </p:cNvSpPr>
          <p:nvPr>
            <p:ph idx="1"/>
          </p:nvPr>
        </p:nvSpPr>
        <p:spPr/>
        <p:txBody>
          <a:bodyPr/>
          <a:lstStyle/>
          <a:p>
            <a:r>
              <a:rPr lang="en-US" dirty="0"/>
              <a:t>CSP.EK4.2.4F: Finding an efficient algorithm for a problem can help solve larger instances of the problem. </a:t>
            </a:r>
          </a:p>
        </p:txBody>
      </p:sp>
      <p:pic>
        <p:nvPicPr>
          <p:cNvPr id="4" name="Picture 3"/>
          <p:cNvPicPr>
            <a:picLocks noChangeAspect="1"/>
          </p:cNvPicPr>
          <p:nvPr/>
        </p:nvPicPr>
        <p:blipFill rotWithShape="1">
          <a:blip r:embed="rId3"/>
          <a:srcRect l="10014" t="33990"/>
          <a:stretch/>
        </p:blipFill>
        <p:spPr>
          <a:xfrm>
            <a:off x="2900516" y="2890684"/>
            <a:ext cx="7191221" cy="2219478"/>
          </a:xfrm>
          <a:prstGeom prst="rect">
            <a:avLst/>
          </a:prstGeom>
        </p:spPr>
      </p:pic>
    </p:spTree>
    <p:extLst>
      <p:ext uri="{BB962C8B-B14F-4D97-AF65-F5344CB8AC3E}">
        <p14:creationId xmlns:p14="http://schemas.microsoft.com/office/powerpoint/2010/main" val="30985898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3464" y="404609"/>
            <a:ext cx="7583284" cy="627779"/>
          </a:xfrm>
        </p:spPr>
        <p:txBody>
          <a:bodyPr>
            <a:normAutofit/>
          </a:bodyPr>
          <a:lstStyle/>
          <a:p>
            <a:pPr algn="ctr"/>
            <a:r>
              <a:rPr lang="en-US" sz="3600" dirty="0" smtClean="0"/>
              <a:t>Problem-based AP</a:t>
            </a:r>
            <a:r>
              <a:rPr lang="en-US" sz="3600" baseline="30000" dirty="0" smtClean="0"/>
              <a:t>®</a:t>
            </a:r>
            <a:r>
              <a:rPr lang="en-US" sz="3600" dirty="0" smtClean="0"/>
              <a:t> CS Principles</a:t>
            </a:r>
            <a:endParaRPr lang="en-US" sz="3600" dirty="0"/>
          </a:p>
        </p:txBody>
      </p:sp>
      <p:sp>
        <p:nvSpPr>
          <p:cNvPr id="3" name="Subtitle 2"/>
          <p:cNvSpPr>
            <a:spLocks noGrp="1"/>
          </p:cNvSpPr>
          <p:nvPr>
            <p:ph type="subTitle" idx="1"/>
          </p:nvPr>
        </p:nvSpPr>
        <p:spPr>
          <a:xfrm>
            <a:off x="3813464" y="1032389"/>
            <a:ext cx="7583283" cy="5491760"/>
          </a:xfrm>
        </p:spPr>
        <p:txBody>
          <a:bodyPr/>
          <a:lstStyle/>
          <a:p>
            <a:pPr algn="ctr"/>
            <a:r>
              <a:rPr lang="en-US" dirty="0" smtClean="0"/>
              <a:t>Part of a problem-based K-12 </a:t>
            </a:r>
            <a:r>
              <a:rPr lang="en-US" dirty="0" smtClean="0"/>
              <a:t>pathway</a:t>
            </a:r>
          </a:p>
          <a:p>
            <a:pPr algn="ctr"/>
            <a:r>
              <a:rPr lang="en-US" smtClean="0"/>
              <a:t>https://github.com/PLTWCS/csta2016</a:t>
            </a:r>
            <a:endParaRPr lang="en-US" dirty="0" smtClean="0"/>
          </a:p>
          <a:p>
            <a:pPr algn="ctr"/>
            <a:r>
              <a:rPr lang="en-US" dirty="0" smtClean="0"/>
              <a:t>Questions and Discussion</a:t>
            </a:r>
          </a:p>
          <a:p>
            <a:pPr algn="ctr"/>
            <a:endParaRPr lang="en-US" dirty="0"/>
          </a:p>
          <a:p>
            <a:r>
              <a:rPr lang="en-US" dirty="0" smtClean="0"/>
              <a:t>Bennett Brown, Project Lead The Way</a:t>
            </a:r>
          </a:p>
          <a:p>
            <a:r>
              <a:rPr lang="en-US" dirty="0"/>
              <a:t>	</a:t>
            </a:r>
            <a:r>
              <a:rPr lang="en-US" sz="2000" dirty="0" smtClean="0">
                <a:hlinkClick r:id="rId2"/>
              </a:rPr>
              <a:t>bennettbrowniowa@gmail.com</a:t>
            </a:r>
            <a:r>
              <a:rPr lang="en-US" sz="2000" dirty="0" smtClean="0"/>
              <a:t> </a:t>
            </a:r>
            <a:r>
              <a:rPr lang="en-US" sz="2000" dirty="0"/>
              <a:t>	</a:t>
            </a:r>
            <a:r>
              <a:rPr lang="en-US" sz="2000" dirty="0" err="1"/>
              <a:t>tweet@bennettbrownia</a:t>
            </a:r>
            <a:endParaRPr lang="en-US" sz="2000" dirty="0"/>
          </a:p>
          <a:p>
            <a:r>
              <a:rPr lang="en-US" dirty="0" smtClean="0"/>
              <a:t>Maurine Neiman, University of Iowa</a:t>
            </a:r>
          </a:p>
          <a:p>
            <a:r>
              <a:rPr lang="en-US" dirty="0"/>
              <a:t>	</a:t>
            </a:r>
            <a:r>
              <a:rPr lang="en-US" sz="2000" dirty="0" smtClean="0">
                <a:hlinkClick r:id="rId3"/>
              </a:rPr>
              <a:t>maurine-neiman@uiowa.edu</a:t>
            </a:r>
            <a:r>
              <a:rPr lang="en-US" sz="2000" dirty="0" smtClean="0"/>
              <a:t> </a:t>
            </a:r>
            <a:r>
              <a:rPr lang="en-US" sz="2000" dirty="0"/>
              <a:t>	</a:t>
            </a:r>
            <a:r>
              <a:rPr lang="en-US" sz="2000" dirty="0" err="1" smtClean="0"/>
              <a:t>tweet@mneiman</a:t>
            </a:r>
            <a:endParaRPr lang="en-US" dirty="0" smtClean="0"/>
          </a:p>
          <a:p>
            <a:r>
              <a:rPr lang="en-US" dirty="0"/>
              <a:t>Scott </a:t>
            </a:r>
            <a:r>
              <a:rPr lang="en-US" dirty="0" smtClean="0"/>
              <a:t>Sanicki, GitHub</a:t>
            </a:r>
          </a:p>
          <a:p>
            <a:r>
              <a:rPr lang="en-US" dirty="0"/>
              <a:t>	</a:t>
            </a:r>
            <a:r>
              <a:rPr lang="en-US" sz="2000" dirty="0" smtClean="0">
                <a:hlinkClick r:id="rId4"/>
              </a:rPr>
              <a:t>education.github.com/contact</a:t>
            </a:r>
            <a:r>
              <a:rPr lang="en-US" sz="2000" dirty="0" smtClean="0"/>
              <a:t> </a:t>
            </a:r>
            <a:r>
              <a:rPr lang="en-US" sz="2000" dirty="0"/>
              <a:t>	</a:t>
            </a:r>
            <a:r>
              <a:rPr lang="en-US" sz="2000" dirty="0" err="1"/>
              <a:t>tweet@githubeducation</a:t>
            </a:r>
            <a:endParaRPr lang="en-US" sz="2000" dirty="0"/>
          </a:p>
          <a:p>
            <a:endParaRPr lang="en-US" dirty="0" smtClean="0"/>
          </a:p>
          <a:p>
            <a:endParaRPr lang="en-US" dirty="0"/>
          </a:p>
        </p:txBody>
      </p:sp>
    </p:spTree>
    <p:extLst>
      <p:ext uri="{BB962C8B-B14F-4D97-AF65-F5344CB8AC3E}">
        <p14:creationId xmlns:p14="http://schemas.microsoft.com/office/powerpoint/2010/main" val="80323814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pPr marL="0" indent="0">
              <a:buNone/>
            </a:pPr>
            <a:r>
              <a:rPr lang="en-US" dirty="0" smtClean="0"/>
              <a:t>Boss, S. (2015). </a:t>
            </a:r>
            <a:r>
              <a:rPr lang="en-US" i="1" dirty="0" smtClean="0"/>
              <a:t>PBL for 21</a:t>
            </a:r>
            <a:r>
              <a:rPr lang="en-US" i="1" baseline="30000" dirty="0" smtClean="0"/>
              <a:t>st</a:t>
            </a:r>
            <a:r>
              <a:rPr lang="en-US" i="1" dirty="0" smtClean="0"/>
              <a:t> Century success: Teaching critical thinking, collaboration, communication, and creativity. </a:t>
            </a:r>
            <a:r>
              <a:rPr lang="en-US" dirty="0" smtClean="0"/>
              <a:t>Buck Institute for Education: CA. </a:t>
            </a:r>
            <a:endParaRPr lang="en-US" i="1" dirty="0" smtClean="0"/>
          </a:p>
          <a:p>
            <a:pPr marL="0" indent="0">
              <a:buNone/>
            </a:pPr>
            <a:r>
              <a:rPr lang="en-US" dirty="0" smtClean="0"/>
              <a:t>Hattie, J. (2009). </a:t>
            </a:r>
            <a:r>
              <a:rPr lang="en-US" i="1" dirty="0" smtClean="0"/>
              <a:t>Visible learning: a synthesis of over 800 meta-analyses relating to achievement. </a:t>
            </a:r>
            <a:r>
              <a:rPr lang="en-US" dirty="0" smtClean="0"/>
              <a:t>Routledge: NY.</a:t>
            </a:r>
            <a:endParaRPr lang="en-US" dirty="0"/>
          </a:p>
          <a:p>
            <a:pPr marL="0" indent="0">
              <a:buNone/>
            </a:pPr>
            <a:r>
              <a:rPr lang="en-US" dirty="0"/>
              <a:t>Kumar, S. </a:t>
            </a:r>
            <a:r>
              <a:rPr lang="en-US" dirty="0" err="1"/>
              <a:t>Stecher</a:t>
            </a:r>
            <a:r>
              <a:rPr lang="en-US" dirty="0"/>
              <a:t>, G. and Tamura, K. (2016). “MEGA7: Molecular Evolutionary Genetics Analysis Version 7.0 for bigger </a:t>
            </a:r>
            <a:r>
              <a:rPr lang="en-US" dirty="0" smtClean="0"/>
              <a:t>datasets,” </a:t>
            </a:r>
            <a:r>
              <a:rPr lang="en-US" i="1" dirty="0"/>
              <a:t>Molecular Biology and Evolution. </a:t>
            </a:r>
            <a:r>
              <a:rPr lang="en-US" dirty="0"/>
              <a:t>33:1870-1874.</a:t>
            </a:r>
          </a:p>
          <a:p>
            <a:pPr marL="0" indent="0">
              <a:buNone/>
            </a:pPr>
            <a:r>
              <a:rPr lang="en-US" dirty="0" smtClean="0"/>
              <a:t>Wiggins, G. and </a:t>
            </a:r>
            <a:r>
              <a:rPr lang="en-US" dirty="0" err="1" smtClean="0"/>
              <a:t>McTighe</a:t>
            </a:r>
            <a:r>
              <a:rPr lang="en-US" dirty="0" smtClean="0"/>
              <a:t>, J. (2011). </a:t>
            </a:r>
            <a:r>
              <a:rPr lang="en-US" i="1" dirty="0" smtClean="0"/>
              <a:t>The Understanding by Design guide to creating high quality units. </a:t>
            </a:r>
            <a:r>
              <a:rPr lang="en-US" dirty="0" smtClean="0"/>
              <a:t>ASCD: VA.</a:t>
            </a:r>
          </a:p>
        </p:txBody>
      </p:sp>
    </p:spTree>
    <p:extLst>
      <p:ext uri="{BB962C8B-B14F-4D97-AF65-F5344CB8AC3E}">
        <p14:creationId xmlns:p14="http://schemas.microsoft.com/office/powerpoint/2010/main" val="40856080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911219" y="1479062"/>
            <a:ext cx="5375988" cy="5426897"/>
          </a:xfrm>
          <a:prstGeom prst="rect">
            <a:avLst/>
          </a:prstGeom>
        </p:spPr>
      </p:pic>
      <p:sp>
        <p:nvSpPr>
          <p:cNvPr id="2" name="Title 1"/>
          <p:cNvSpPr>
            <a:spLocks noGrp="1"/>
          </p:cNvSpPr>
          <p:nvPr>
            <p:ph type="title"/>
          </p:nvPr>
        </p:nvSpPr>
        <p:spPr/>
        <p:txBody>
          <a:bodyPr/>
          <a:lstStyle/>
          <a:p>
            <a:r>
              <a:rPr lang="en-US" dirty="0" smtClean="0"/>
              <a:t>Design of problem-based learning (PBL)</a:t>
            </a:r>
            <a:endParaRPr lang="en-US" dirty="0"/>
          </a:p>
        </p:txBody>
      </p:sp>
      <p:sp>
        <p:nvSpPr>
          <p:cNvPr id="5" name="TextBox 4"/>
          <p:cNvSpPr txBox="1"/>
          <p:nvPr/>
        </p:nvSpPr>
        <p:spPr>
          <a:xfrm>
            <a:off x="5809239" y="5945341"/>
            <a:ext cx="1362270" cy="646331"/>
          </a:xfrm>
          <a:prstGeom prst="rect">
            <a:avLst/>
          </a:prstGeom>
          <a:noFill/>
        </p:spPr>
        <p:txBody>
          <a:bodyPr wrap="square" rtlCol="0">
            <a:spAutoFit/>
          </a:bodyPr>
          <a:lstStyle/>
          <a:p>
            <a:r>
              <a:rPr lang="en-US" sz="1200" dirty="0" smtClean="0"/>
              <a:t>          ©2015 </a:t>
            </a:r>
          </a:p>
          <a:p>
            <a:r>
              <a:rPr lang="en-US" sz="1200" dirty="0"/>
              <a:t> </a:t>
            </a:r>
            <a:r>
              <a:rPr lang="en-US" sz="1200" dirty="0" smtClean="0"/>
              <a:t>    Buck Institute</a:t>
            </a:r>
          </a:p>
          <a:p>
            <a:r>
              <a:rPr lang="en-US" sz="1200" dirty="0" smtClean="0"/>
              <a:t>for Education</a:t>
            </a:r>
            <a:endParaRPr lang="en-US" sz="1200" dirty="0"/>
          </a:p>
        </p:txBody>
      </p:sp>
      <p:pic>
        <p:nvPicPr>
          <p:cNvPr id="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2216" y="1833523"/>
            <a:ext cx="3061288" cy="39535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53925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K-12 </a:t>
            </a:r>
            <a:r>
              <a:rPr lang="en-US" dirty="0"/>
              <a:t>c</a:t>
            </a:r>
            <a:r>
              <a:rPr lang="en-US" dirty="0" smtClean="0"/>
              <a:t>omputer </a:t>
            </a:r>
            <a:r>
              <a:rPr lang="en-US" dirty="0"/>
              <a:t>s</a:t>
            </a:r>
            <a:r>
              <a:rPr lang="en-US" dirty="0" smtClean="0"/>
              <a:t>cience pathway</a:t>
            </a:r>
            <a:endParaRPr lang="en-US" dirty="0"/>
          </a:p>
        </p:txBody>
      </p:sp>
      <p:sp>
        <p:nvSpPr>
          <p:cNvPr id="3" name="Content Placeholder 2"/>
          <p:cNvSpPr>
            <a:spLocks noGrp="1"/>
          </p:cNvSpPr>
          <p:nvPr>
            <p:ph idx="1"/>
          </p:nvPr>
        </p:nvSpPr>
        <p:spPr/>
        <p:txBody>
          <a:bodyPr/>
          <a:lstStyle/>
          <a:p>
            <a:pPr marL="0" indent="0">
              <a:buNone/>
            </a:pPr>
            <a:r>
              <a:rPr lang="en-US" dirty="0"/>
              <a:t>Elementary Schools: </a:t>
            </a:r>
            <a:r>
              <a:rPr lang="en-US" dirty="0" smtClean="0"/>
              <a:t>Launch Program</a:t>
            </a:r>
            <a:endParaRPr lang="en-US" dirty="0"/>
          </a:p>
          <a:p>
            <a:pPr marL="0" indent="0">
              <a:buNone/>
            </a:pPr>
            <a:r>
              <a:rPr lang="en-US" dirty="0"/>
              <a:t>Middle Schools: </a:t>
            </a:r>
            <a:r>
              <a:rPr lang="en-US" dirty="0" smtClean="0"/>
              <a:t>Gateway Program</a:t>
            </a:r>
            <a:endParaRPr lang="en-US" dirty="0"/>
          </a:p>
          <a:p>
            <a:pPr marL="0" indent="0">
              <a:buNone/>
            </a:pPr>
            <a:r>
              <a:rPr lang="en-US" dirty="0"/>
              <a:t>High </a:t>
            </a:r>
            <a:r>
              <a:rPr lang="en-US" dirty="0" smtClean="0"/>
              <a:t>Schools: Computer Science Program</a:t>
            </a:r>
            <a:endParaRPr lang="en-US" u="sng" dirty="0" smtClean="0"/>
          </a:p>
          <a:p>
            <a:pPr marL="457200" lvl="1" indent="0">
              <a:buNone/>
              <a:tabLst>
                <a:tab pos="1604963" algn="l"/>
                <a:tab pos="6008688" algn="l"/>
              </a:tabLst>
            </a:pPr>
            <a:r>
              <a:rPr lang="en-US" u="sng" dirty="0" smtClean="0"/>
              <a:t>        Course	Languages                                        </a:t>
            </a:r>
            <a:r>
              <a:rPr lang="en-US" sz="400" u="sng" dirty="0" smtClean="0"/>
              <a:t>.</a:t>
            </a:r>
            <a:r>
              <a:rPr lang="en-US" u="sng" dirty="0" smtClean="0"/>
              <a:t>   </a:t>
            </a:r>
          </a:p>
          <a:p>
            <a:pPr marL="457200" lvl="1" indent="0">
              <a:buNone/>
              <a:tabLst>
                <a:tab pos="1604963" algn="l"/>
                <a:tab pos="6008688" algn="l"/>
              </a:tabLst>
            </a:pPr>
            <a:r>
              <a:rPr lang="en-US" dirty="0" smtClean="0"/>
              <a:t>ICS	Introduction to Computer Science	MIT App Inventor + Python</a:t>
            </a:r>
          </a:p>
          <a:p>
            <a:pPr marL="457200" lvl="1" indent="0">
              <a:buNone/>
              <a:tabLst>
                <a:tab pos="1604963" algn="l"/>
                <a:tab pos="6008688" algn="l"/>
              </a:tabLst>
            </a:pPr>
            <a:r>
              <a:rPr lang="en-US" dirty="0" smtClean="0"/>
              <a:t>CSP	(AP) Computer </a:t>
            </a:r>
            <a:r>
              <a:rPr lang="en-US" dirty="0"/>
              <a:t>Science </a:t>
            </a:r>
            <a:r>
              <a:rPr lang="en-US" dirty="0" smtClean="0"/>
              <a:t>Principles	Python + broad exposure</a:t>
            </a:r>
            <a:endParaRPr lang="en-US" dirty="0"/>
          </a:p>
          <a:p>
            <a:pPr marL="457200" lvl="1" indent="0">
              <a:buNone/>
              <a:tabLst>
                <a:tab pos="1604963" algn="l"/>
                <a:tab pos="6008688" algn="l"/>
              </a:tabLst>
            </a:pPr>
            <a:r>
              <a:rPr lang="en-US" dirty="0" smtClean="0"/>
              <a:t>CSA	(AP) Computer </a:t>
            </a:r>
            <a:r>
              <a:rPr lang="en-US" dirty="0"/>
              <a:t>Science </a:t>
            </a:r>
            <a:r>
              <a:rPr lang="en-US" dirty="0" smtClean="0"/>
              <a:t>A	Java + Android SDK</a:t>
            </a:r>
            <a:endParaRPr lang="en-US" dirty="0"/>
          </a:p>
          <a:p>
            <a:pPr marL="457200" lvl="1" indent="0">
              <a:buNone/>
              <a:tabLst>
                <a:tab pos="1604963" algn="l"/>
                <a:tab pos="6008688" algn="l"/>
              </a:tabLst>
            </a:pPr>
            <a:r>
              <a:rPr lang="en-US" dirty="0" smtClean="0"/>
              <a:t>      4th year elective 	TBD; Cybersecurity piloting 2017-18</a:t>
            </a:r>
            <a:endParaRPr lang="en-US" dirty="0"/>
          </a:p>
        </p:txBody>
      </p:sp>
    </p:spTree>
    <p:extLst>
      <p:ext uri="{BB962C8B-B14F-4D97-AF65-F5344CB8AC3E}">
        <p14:creationId xmlns:p14="http://schemas.microsoft.com/office/powerpoint/2010/main" val="36474096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05775"/>
          </a:xfrm>
        </p:spPr>
        <p:txBody>
          <a:bodyPr>
            <a:normAutofit fontScale="90000"/>
          </a:bodyPr>
          <a:lstStyle/>
          <a:p>
            <a:r>
              <a:rPr lang="en-US" dirty="0" smtClean="0"/>
              <a:t>Professional Development</a:t>
            </a:r>
            <a:endParaRPr lang="en-US" dirty="0"/>
          </a:p>
        </p:txBody>
      </p:sp>
      <p:sp>
        <p:nvSpPr>
          <p:cNvPr id="3" name="Content Placeholder 2"/>
          <p:cNvSpPr>
            <a:spLocks noGrp="1"/>
          </p:cNvSpPr>
          <p:nvPr>
            <p:ph idx="1"/>
          </p:nvPr>
        </p:nvSpPr>
        <p:spPr/>
        <p:txBody>
          <a:bodyPr/>
          <a:lstStyle/>
          <a:p>
            <a:endParaRPr lang="en-US"/>
          </a:p>
        </p:txBody>
      </p:sp>
      <p:pic>
        <p:nvPicPr>
          <p:cNvPr id="4" name="Content Placeholder 4"/>
          <p:cNvPicPr>
            <a:picLocks noChangeAspect="1"/>
          </p:cNvPicPr>
          <p:nvPr/>
        </p:nvPicPr>
        <p:blipFill rotWithShape="1">
          <a:blip r:embed="rId2" cstate="email">
            <a:extLst>
              <a:ext uri="{28A0092B-C50C-407E-A947-70E740481C1C}">
                <a14:useLocalDpi xmlns:a14="http://schemas.microsoft.com/office/drawing/2010/main" val="0"/>
              </a:ext>
            </a:extLst>
          </a:blip>
          <a:srcRect r="7614" b="2398"/>
          <a:stretch/>
        </p:blipFill>
        <p:spPr>
          <a:xfrm>
            <a:off x="2608547" y="1660567"/>
            <a:ext cx="6535453" cy="5178383"/>
          </a:xfrm>
          <a:prstGeom prst="rect">
            <a:avLst/>
          </a:prstGeom>
        </p:spPr>
      </p:pic>
      <p:pic>
        <p:nvPicPr>
          <p:cNvPr id="6" name="Content Placeholder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9915" y="947057"/>
            <a:ext cx="2522699" cy="1892025"/>
          </a:xfrm>
          <a:prstGeom prst="rect">
            <a:avLst/>
          </a:prstGeom>
        </p:spPr>
      </p:pic>
      <p:pic>
        <p:nvPicPr>
          <p:cNvPr id="7" name="Content Placeholder 4"/>
          <p:cNvPicPr>
            <a:picLocks noChangeAspect="1"/>
          </p:cNvPicPr>
          <p:nvPr/>
        </p:nvPicPr>
        <p:blipFill rotWithShape="1">
          <a:blip r:embed="rId4" cstate="email">
            <a:extLst>
              <a:ext uri="{28A0092B-C50C-407E-A947-70E740481C1C}">
                <a14:useLocalDpi xmlns:a14="http://schemas.microsoft.com/office/drawing/2010/main" val="0"/>
              </a:ext>
            </a:extLst>
          </a:blip>
          <a:srcRect l="4109" t="23645" r="14941" b="24463"/>
          <a:stretch/>
        </p:blipFill>
        <p:spPr>
          <a:xfrm>
            <a:off x="2742614" y="872958"/>
            <a:ext cx="4091721" cy="1967172"/>
          </a:xfrm>
          <a:prstGeom prst="rect">
            <a:avLst/>
          </a:prstGeom>
        </p:spPr>
      </p:pic>
      <p:pic>
        <p:nvPicPr>
          <p:cNvPr id="8" name="Content Placeholder 4"/>
          <p:cNvPicPr>
            <a:picLocks noChangeAspect="1"/>
          </p:cNvPicPr>
          <p:nvPr/>
        </p:nvPicPr>
        <p:blipFill rotWithShape="1">
          <a:blip r:embed="rId5" cstate="email">
            <a:extLst>
              <a:ext uri="{28A0092B-C50C-407E-A947-70E740481C1C}">
                <a14:useLocalDpi xmlns:a14="http://schemas.microsoft.com/office/drawing/2010/main" val="0"/>
              </a:ext>
            </a:extLst>
          </a:blip>
          <a:srcRect t="10767" r="13878" b="20462"/>
          <a:stretch/>
        </p:blipFill>
        <p:spPr>
          <a:xfrm>
            <a:off x="5495851" y="4673131"/>
            <a:ext cx="3648149" cy="2184869"/>
          </a:xfrm>
          <a:prstGeom prst="rect">
            <a:avLst/>
          </a:prstGeom>
        </p:spPr>
      </p:pic>
      <p:pic>
        <p:nvPicPr>
          <p:cNvPr id="9" name="Content Placeholder 4"/>
          <p:cNvPicPr>
            <a:picLocks noChangeAspect="1"/>
          </p:cNvPicPr>
          <p:nvPr/>
        </p:nvPicPr>
        <p:blipFill rotWithShape="1">
          <a:blip r:embed="rId6" cstate="email">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l="3441" t="24707" r="5154" b="13550"/>
          <a:stretch/>
        </p:blipFill>
        <p:spPr>
          <a:xfrm>
            <a:off x="0" y="4627092"/>
            <a:ext cx="5495851" cy="2230908"/>
          </a:xfrm>
          <a:prstGeom prst="rect">
            <a:avLst/>
          </a:prstGeom>
        </p:spPr>
      </p:pic>
      <p:pic>
        <p:nvPicPr>
          <p:cNvPr id="11" name="Content Placeholder 4"/>
          <p:cNvPicPr>
            <a:picLocks noChangeAspect="1"/>
          </p:cNvPicPr>
          <p:nvPr/>
        </p:nvPicPr>
        <p:blipFill rotWithShape="1">
          <a:blip r:embed="rId8" cstate="email">
            <a:extLst>
              <a:ext uri="{28A0092B-C50C-407E-A947-70E740481C1C}">
                <a14:useLocalDpi xmlns:a14="http://schemas.microsoft.com/office/drawing/2010/main" val="0"/>
              </a:ext>
            </a:extLst>
          </a:blip>
          <a:srcRect t="13171" r="10526"/>
          <a:stretch/>
        </p:blipFill>
        <p:spPr>
          <a:xfrm>
            <a:off x="5200899" y="4627092"/>
            <a:ext cx="4048199" cy="2209800"/>
          </a:xfrm>
          <a:prstGeom prst="rect">
            <a:avLst/>
          </a:prstGeom>
        </p:spPr>
      </p:pic>
      <p:pic>
        <p:nvPicPr>
          <p:cNvPr id="12" name="Content Placeholder 4"/>
          <p:cNvPicPr>
            <a:picLocks noChangeAspect="1"/>
          </p:cNvPicPr>
          <p:nvPr/>
        </p:nvPicPr>
        <p:blipFill rotWithShape="1">
          <a:blip r:embed="rId9" cstate="email">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rcRect t="27902" b="18060"/>
          <a:stretch/>
        </p:blipFill>
        <p:spPr>
          <a:xfrm>
            <a:off x="-1828101" y="2740927"/>
            <a:ext cx="4902232" cy="2016563"/>
          </a:xfrm>
          <a:prstGeom prst="rect">
            <a:avLst/>
          </a:prstGeom>
        </p:spPr>
      </p:pic>
      <p:pic>
        <p:nvPicPr>
          <p:cNvPr id="13" name="Content Placeholder 3"/>
          <p:cNvPicPr>
            <a:picLocks noChangeAspect="1"/>
          </p:cNvPicPr>
          <p:nvPr/>
        </p:nvPicPr>
        <p:blipFill rotWithShape="1">
          <a:blip r:embed="rId11" cstate="email">
            <a:extLst>
              <a:ext uri="{28A0092B-C50C-407E-A947-70E740481C1C}">
                <a14:useLocalDpi xmlns:a14="http://schemas.microsoft.com/office/drawing/2010/main" val="0"/>
              </a:ext>
            </a:extLst>
          </a:blip>
          <a:srcRect l="22451"/>
          <a:stretch/>
        </p:blipFill>
        <p:spPr>
          <a:xfrm>
            <a:off x="9071766" y="2509143"/>
            <a:ext cx="2594933" cy="1880151"/>
          </a:xfrm>
          <a:prstGeom prst="rect">
            <a:avLst/>
          </a:prstGeom>
        </p:spPr>
      </p:pic>
      <p:pic>
        <p:nvPicPr>
          <p:cNvPr id="14" name="Content Placeholder 4"/>
          <p:cNvPicPr>
            <a:picLocks noChangeAspect="1"/>
          </p:cNvPicPr>
          <p:nvPr/>
        </p:nvPicPr>
        <p:blipFill rotWithShape="1">
          <a:blip r:embed="rId12" cstate="email">
            <a:extLst>
              <a:ext uri="{28A0092B-C50C-407E-A947-70E740481C1C}">
                <a14:useLocalDpi xmlns:a14="http://schemas.microsoft.com/office/drawing/2010/main" val="0"/>
              </a:ext>
            </a:extLst>
          </a:blip>
          <a:srcRect l="22033" t="10238" r="25145" b="14006"/>
          <a:stretch/>
        </p:blipFill>
        <p:spPr>
          <a:xfrm>
            <a:off x="9144000" y="4389294"/>
            <a:ext cx="3108960" cy="2508069"/>
          </a:xfrm>
          <a:prstGeom prst="rect">
            <a:avLst/>
          </a:prstGeom>
        </p:spPr>
      </p:pic>
      <p:pic>
        <p:nvPicPr>
          <p:cNvPr id="15" name="Content Placeholder 4"/>
          <p:cNvPicPr>
            <a:picLocks noChangeAspect="1"/>
          </p:cNvPicPr>
          <p:nvPr/>
        </p:nvPicPr>
        <p:blipFill rotWithShape="1">
          <a:blip r:embed="rId13" cstate="email">
            <a:extLst>
              <a:ext uri="{28A0092B-C50C-407E-A947-70E740481C1C}">
                <a14:useLocalDpi xmlns:a14="http://schemas.microsoft.com/office/drawing/2010/main" val="0"/>
              </a:ext>
            </a:extLst>
          </a:blip>
          <a:srcRect l="14194" t="9306" r="12154" b="56752"/>
          <a:stretch/>
        </p:blipFill>
        <p:spPr>
          <a:xfrm>
            <a:off x="6834335" y="803136"/>
            <a:ext cx="5251269" cy="1861688"/>
          </a:xfrm>
          <a:prstGeom prst="rect">
            <a:avLst/>
          </a:prstGeom>
        </p:spPr>
      </p:pic>
    </p:spTree>
    <p:extLst>
      <p:ext uri="{BB962C8B-B14F-4D97-AF65-F5344CB8AC3E}">
        <p14:creationId xmlns:p14="http://schemas.microsoft.com/office/powerpoint/2010/main" val="12116710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problem-based learning?</a:t>
            </a:r>
            <a:endParaRPr lang="en-US" dirty="0"/>
          </a:p>
        </p:txBody>
      </p:sp>
      <p:sp>
        <p:nvSpPr>
          <p:cNvPr id="3" name="Content Placeholder 2"/>
          <p:cNvSpPr>
            <a:spLocks noGrp="1"/>
          </p:cNvSpPr>
          <p:nvPr>
            <p:ph idx="1"/>
          </p:nvPr>
        </p:nvSpPr>
        <p:spPr/>
        <p:txBody>
          <a:bodyPr/>
          <a:lstStyle/>
          <a:p>
            <a:endParaRPr lang="en-US"/>
          </a:p>
        </p:txBody>
      </p:sp>
      <p:pic>
        <p:nvPicPr>
          <p:cNvPr id="4" name="Picture 4" descr="http://ecx.images-amazon.com/images/I/51oUyjIF-VL._SX345_BO1,204,203,200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5570" y="1479738"/>
            <a:ext cx="3676804" cy="5287393"/>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4683" y="1566948"/>
            <a:ext cx="5066695" cy="5066695"/>
          </a:xfrm>
          <a:prstGeom prst="rect">
            <a:avLst/>
          </a:prstGeom>
        </p:spPr>
      </p:pic>
    </p:spTree>
    <p:extLst>
      <p:ext uri="{BB962C8B-B14F-4D97-AF65-F5344CB8AC3E}">
        <p14:creationId xmlns:p14="http://schemas.microsoft.com/office/powerpoint/2010/main" val="25118085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 sizes reported in 800 meta-analyses</a:t>
            </a:r>
            <a:endParaRPr lang="en-US" dirty="0"/>
          </a:p>
        </p:txBody>
      </p:sp>
      <p:sp>
        <p:nvSpPr>
          <p:cNvPr id="4" name="TextBox 3"/>
          <p:cNvSpPr txBox="1"/>
          <p:nvPr/>
        </p:nvSpPr>
        <p:spPr>
          <a:xfrm>
            <a:off x="8382236" y="2998911"/>
            <a:ext cx="3207103" cy="2308324"/>
          </a:xfrm>
          <a:prstGeom prst="rect">
            <a:avLst/>
          </a:prstGeom>
          <a:noFill/>
        </p:spPr>
        <p:txBody>
          <a:bodyPr wrap="square" rtlCol="0">
            <a:spAutoFit/>
          </a:bodyPr>
          <a:lstStyle/>
          <a:p>
            <a:pPr algn="ctr"/>
            <a:r>
              <a:rPr lang="en-US" sz="3600" dirty="0" smtClean="0">
                <a:latin typeface="Arial" panose="020B0604020202020204" pitchFamily="34" charset="0"/>
                <a:cs typeface="Arial" panose="020B0604020202020204" pitchFamily="34" charset="0"/>
              </a:rPr>
              <a:t>d = difference in means / </a:t>
            </a:r>
            <a:r>
              <a:rPr lang="en-US" sz="3600" dirty="0" err="1" smtClean="0">
                <a:latin typeface="Arial" panose="020B0604020202020204" pitchFamily="34" charset="0"/>
                <a:cs typeface="Arial" panose="020B0604020202020204" pitchFamily="34" charset="0"/>
              </a:rPr>
              <a:t>std</a:t>
            </a:r>
            <a:r>
              <a:rPr lang="en-US" sz="3600" dirty="0" smtClean="0">
                <a:latin typeface="Arial" panose="020B0604020202020204" pitchFamily="34" charset="0"/>
                <a:cs typeface="Arial" panose="020B0604020202020204" pitchFamily="34" charset="0"/>
              </a:rPr>
              <a:t> deviation</a:t>
            </a:r>
          </a:p>
          <a:p>
            <a:pPr algn="ctr"/>
            <a:endParaRPr lang="en-US" sz="3600" dirty="0" smtClean="0">
              <a:latin typeface="Arial" panose="020B0604020202020204" pitchFamily="34" charset="0"/>
              <a:cs typeface="Arial" panose="020B0604020202020204" pitchFamily="34" charset="0"/>
            </a:endParaRPr>
          </a:p>
        </p:txBody>
      </p:sp>
      <p:sp>
        <p:nvSpPr>
          <p:cNvPr id="6" name="TextBox 5"/>
          <p:cNvSpPr txBox="1"/>
          <p:nvPr/>
        </p:nvSpPr>
        <p:spPr>
          <a:xfrm>
            <a:off x="838200" y="3024884"/>
            <a:ext cx="787441" cy="430887"/>
          </a:xfrm>
          <a:prstGeom prst="rect">
            <a:avLst/>
          </a:prstGeom>
          <a:noFill/>
        </p:spPr>
        <p:txBody>
          <a:bodyPr wrap="square" rtlCol="0">
            <a:spAutoFit/>
          </a:bodyPr>
          <a:lstStyle/>
          <a:p>
            <a:pPr algn="ctr"/>
            <a:r>
              <a:rPr lang="en-US" sz="2200" dirty="0" smtClean="0">
                <a:latin typeface="Arial" panose="020B0604020202020204" pitchFamily="34" charset="0"/>
                <a:cs typeface="Arial" panose="020B0604020202020204" pitchFamily="34" charset="0"/>
              </a:rPr>
              <a:t>50 -</a:t>
            </a:r>
          </a:p>
        </p:txBody>
      </p:sp>
      <p:grpSp>
        <p:nvGrpSpPr>
          <p:cNvPr id="7" name="Group 6"/>
          <p:cNvGrpSpPr/>
          <p:nvPr/>
        </p:nvGrpSpPr>
        <p:grpSpPr>
          <a:xfrm>
            <a:off x="838200" y="1594657"/>
            <a:ext cx="7440706" cy="5771055"/>
            <a:chOff x="896470" y="1546147"/>
            <a:chExt cx="7440706" cy="5771055"/>
          </a:xfrm>
        </p:grpSpPr>
        <p:grpSp>
          <p:nvGrpSpPr>
            <p:cNvPr id="8" name="Group 7"/>
            <p:cNvGrpSpPr/>
            <p:nvPr/>
          </p:nvGrpSpPr>
          <p:grpSpPr>
            <a:xfrm>
              <a:off x="1468280" y="2207282"/>
              <a:ext cx="6555595" cy="4153464"/>
              <a:chOff x="1722280" y="2588282"/>
              <a:chExt cx="6555595" cy="4153464"/>
            </a:xfrm>
          </p:grpSpPr>
          <p:pic>
            <p:nvPicPr>
              <p:cNvPr id="12" name="Picture 11"/>
              <p:cNvPicPr>
                <a:picLocks noChangeAspect="1"/>
              </p:cNvPicPr>
              <p:nvPr/>
            </p:nvPicPr>
            <p:blipFill rotWithShape="1">
              <a:blip r:embed="rId3"/>
              <a:srcRect l="7805" t="3465" r="2315" b="25742"/>
              <a:stretch/>
            </p:blipFill>
            <p:spPr>
              <a:xfrm>
                <a:off x="1722280" y="2588282"/>
                <a:ext cx="6555595" cy="3578055"/>
              </a:xfrm>
              <a:prstGeom prst="rect">
                <a:avLst/>
              </a:prstGeom>
            </p:spPr>
          </p:pic>
          <p:sp>
            <p:nvSpPr>
              <p:cNvPr id="13" name="TextBox 12"/>
              <p:cNvSpPr txBox="1"/>
              <p:nvPr/>
            </p:nvSpPr>
            <p:spPr>
              <a:xfrm>
                <a:off x="3881698" y="5882320"/>
                <a:ext cx="1295714" cy="830997"/>
              </a:xfrm>
              <a:prstGeom prst="rect">
                <a:avLst/>
              </a:prstGeom>
              <a:noFill/>
            </p:spPr>
            <p:txBody>
              <a:bodyPr wrap="square" rtlCol="0">
                <a:spAutoFit/>
              </a:bodyPr>
              <a:lstStyle/>
              <a:p>
                <a:pPr algn="ctr"/>
                <a:r>
                  <a:rPr lang="en-US" sz="2400" dirty="0" smtClean="0">
                    <a:latin typeface="Arial" panose="020B0604020202020204" pitchFamily="34" charset="0"/>
                    <a:cs typeface="Arial" panose="020B0604020202020204" pitchFamily="34" charset="0"/>
                  </a:rPr>
                  <a:t>|</a:t>
                </a:r>
              </a:p>
              <a:p>
                <a:pPr algn="ctr"/>
                <a:r>
                  <a:rPr lang="en-US" sz="2400" dirty="0" smtClean="0">
                    <a:latin typeface="Arial" panose="020B0604020202020204" pitchFamily="34" charset="0"/>
                    <a:cs typeface="Arial" panose="020B0604020202020204" pitchFamily="34" charset="0"/>
                  </a:rPr>
                  <a:t>      0.40</a:t>
                </a:r>
              </a:p>
            </p:txBody>
          </p:sp>
          <p:sp>
            <p:nvSpPr>
              <p:cNvPr id="14" name="TextBox 13"/>
              <p:cNvSpPr txBox="1"/>
              <p:nvPr/>
            </p:nvSpPr>
            <p:spPr>
              <a:xfrm>
                <a:off x="2970923" y="5910749"/>
                <a:ext cx="867168" cy="830997"/>
              </a:xfrm>
              <a:prstGeom prst="rect">
                <a:avLst/>
              </a:prstGeom>
              <a:noFill/>
            </p:spPr>
            <p:txBody>
              <a:bodyPr wrap="square" rtlCol="0">
                <a:spAutoFit/>
              </a:bodyPr>
              <a:lstStyle/>
              <a:p>
                <a:pPr algn="ctr"/>
                <a:r>
                  <a:rPr lang="en-US" sz="2400" dirty="0" smtClean="0">
                    <a:latin typeface="Arial" panose="020B0604020202020204" pitchFamily="34" charset="0"/>
                    <a:cs typeface="Arial" panose="020B0604020202020204" pitchFamily="34" charset="0"/>
                  </a:rPr>
                  <a:t>|</a:t>
                </a:r>
              </a:p>
              <a:p>
                <a:pPr algn="ctr"/>
                <a:r>
                  <a:rPr lang="en-US" sz="2400" dirty="0" smtClean="0">
                    <a:latin typeface="Arial" panose="020B0604020202020204" pitchFamily="34" charset="0"/>
                    <a:cs typeface="Arial" panose="020B0604020202020204" pitchFamily="34" charset="0"/>
                  </a:rPr>
                  <a:t>0</a:t>
                </a:r>
              </a:p>
            </p:txBody>
          </p:sp>
        </p:grpSp>
        <p:sp>
          <p:nvSpPr>
            <p:cNvPr id="9" name="TextBox 8"/>
            <p:cNvSpPr txBox="1"/>
            <p:nvPr/>
          </p:nvSpPr>
          <p:spPr>
            <a:xfrm>
              <a:off x="1899908" y="6332317"/>
              <a:ext cx="4751294" cy="984885"/>
            </a:xfrm>
            <a:prstGeom prst="rect">
              <a:avLst/>
            </a:prstGeom>
            <a:noFill/>
          </p:spPr>
          <p:txBody>
            <a:bodyPr wrap="square" rtlCol="0">
              <a:spAutoFit/>
            </a:bodyPr>
            <a:lstStyle/>
            <a:p>
              <a:pPr algn="ctr"/>
              <a:r>
                <a:rPr lang="en-US" sz="2200" dirty="0" smtClean="0">
                  <a:latin typeface="Arial" panose="020B0604020202020204" pitchFamily="34" charset="0"/>
                  <a:cs typeface="Arial" panose="020B0604020202020204" pitchFamily="34" charset="0"/>
                </a:rPr>
                <a:t>Effect size d</a:t>
              </a:r>
            </a:p>
            <a:p>
              <a:pPr algn="ctr"/>
              <a:endParaRPr lang="en-US" sz="3600" dirty="0" smtClean="0">
                <a:latin typeface="Arial" panose="020B0604020202020204" pitchFamily="34" charset="0"/>
                <a:cs typeface="Arial" panose="020B0604020202020204" pitchFamily="34" charset="0"/>
              </a:endParaRPr>
            </a:p>
          </p:txBody>
        </p:sp>
        <p:sp>
          <p:nvSpPr>
            <p:cNvPr id="10" name="TextBox 9"/>
            <p:cNvSpPr txBox="1"/>
            <p:nvPr/>
          </p:nvSpPr>
          <p:spPr>
            <a:xfrm>
              <a:off x="1733935" y="1644225"/>
              <a:ext cx="6024283" cy="1077218"/>
            </a:xfrm>
            <a:prstGeom prst="rect">
              <a:avLst/>
            </a:prstGeom>
            <a:noFill/>
          </p:spPr>
          <p:txBody>
            <a:bodyPr wrap="square" rtlCol="0">
              <a:spAutoFit/>
            </a:bodyPr>
            <a:lstStyle/>
            <a:p>
              <a:pPr algn="ctr"/>
              <a:r>
                <a:rPr lang="en-US" sz="2800" dirty="0" smtClean="0">
                  <a:latin typeface="Arial" panose="020B0604020202020204" pitchFamily="34" charset="0"/>
                  <a:cs typeface="Arial" panose="020B0604020202020204" pitchFamily="34" charset="0"/>
                </a:rPr>
                <a:t>Frequency of reported effect sizes</a:t>
              </a:r>
            </a:p>
            <a:p>
              <a:pPr algn="ctr"/>
              <a:endParaRPr lang="en-US" sz="3600" dirty="0" smtClean="0">
                <a:latin typeface="Arial" panose="020B0604020202020204" pitchFamily="34" charset="0"/>
                <a:cs typeface="Arial" panose="020B0604020202020204" pitchFamily="34" charset="0"/>
              </a:endParaRPr>
            </a:p>
          </p:txBody>
        </p:sp>
        <p:sp>
          <p:nvSpPr>
            <p:cNvPr id="11" name="Rectangle 10"/>
            <p:cNvSpPr/>
            <p:nvPr/>
          </p:nvSpPr>
          <p:spPr>
            <a:xfrm>
              <a:off x="896470" y="1546147"/>
              <a:ext cx="7440706" cy="51235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652124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FFFFFF"/>
      </a:dk2>
      <a:lt2>
        <a:srgbClr val="FFFFFF"/>
      </a:lt2>
      <a:accent1>
        <a:srgbClr val="6AA342"/>
      </a:accent1>
      <a:accent2>
        <a:srgbClr val="A4CF5F"/>
      </a:accent2>
      <a:accent3>
        <a:srgbClr val="D74127"/>
      </a:accent3>
      <a:accent4>
        <a:srgbClr val="EF7622"/>
      </a:accent4>
      <a:accent5>
        <a:srgbClr val="A0A1A2"/>
      </a:accent5>
      <a:accent6>
        <a:srgbClr val="F5C400"/>
      </a:accent6>
      <a:hlink>
        <a:srgbClr val="007C8A"/>
      </a:hlink>
      <a:folHlink>
        <a:srgbClr val="72B1C8"/>
      </a:folHlink>
    </a:clrScheme>
    <a:fontScheme name="PLTW">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6 CSTA PBL CSP.potx" id="{2E68BD63-D54E-4F47-BEA7-4AE9DD964731}" vid="{442E2370-9C38-4212-A320-E938A309851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 CSTA PBL CSP[1]</Template>
  <TotalTime>3118</TotalTime>
  <Words>3890</Words>
  <Application>Microsoft Office PowerPoint</Application>
  <PresentationFormat>Widescreen</PresentationFormat>
  <Paragraphs>317</Paragraphs>
  <Slides>44</Slides>
  <Notes>34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Calibri</vt:lpstr>
      <vt:lpstr>Times New Roman</vt:lpstr>
      <vt:lpstr>Office Theme</vt:lpstr>
      <vt:lpstr>Problem-based  AP® CS Principles</vt:lpstr>
      <vt:lpstr>Problem-based  AP® CS Principles</vt:lpstr>
      <vt:lpstr>CS Principles: Broaden Participation in CS</vt:lpstr>
      <vt:lpstr>An activity-, project-, and problem-based lesson</vt:lpstr>
      <vt:lpstr>Design of problem-based learning (PBL)</vt:lpstr>
      <vt:lpstr>K-12 computer science pathway</vt:lpstr>
      <vt:lpstr>Professional Development</vt:lpstr>
      <vt:lpstr>Why problem-based learning?</vt:lpstr>
      <vt:lpstr>Effect sizes reported in 800 meta-analyses</vt:lpstr>
      <vt:lpstr>John Hattie’s impact meter</vt:lpstr>
      <vt:lpstr>Problem-based learning gets applied</vt:lpstr>
      <vt:lpstr>Practicing the AP CS Principles Create task </vt:lpstr>
      <vt:lpstr>Examples: Focus on improving lives</vt:lpstr>
      <vt:lpstr>Examples: Focus on student interests</vt:lpstr>
      <vt:lpstr>Examples: Focus on student creativity</vt:lpstr>
      <vt:lpstr>Examples: Focus on student’s needs</vt:lpstr>
      <vt:lpstr>Examples: Focus on making the world a better place</vt:lpstr>
      <vt:lpstr>Examples: Focus on making the world a better place</vt:lpstr>
      <vt:lpstr>Examples: Focus on participant teachers’ interests</vt:lpstr>
      <vt:lpstr>Problem-based  AP® CS Principles</vt:lpstr>
      <vt:lpstr>CSP Lesson 1.3: Algorithms in Python Project 1.3.10 Game Theory</vt:lpstr>
      <vt:lpstr>Problem-based  AP® CS Principles</vt:lpstr>
      <vt:lpstr>CSP Lesson 3.2 Visualize Data</vt:lpstr>
      <vt:lpstr>CSP Lesson 3.2.6 Genomic Data</vt:lpstr>
      <vt:lpstr>CSP Lesson 3.2.6 Genomic Data: Step 3a</vt:lpstr>
      <vt:lpstr>CSP Lesson 3.2.6 Genomic Data: Step 3b</vt:lpstr>
      <vt:lpstr>CSP Lesson 3.2.6 Genomic Data: Step 3c</vt:lpstr>
      <vt:lpstr>CSP Lesson 3.2.6 Genomic Data: Steps 3d-e</vt:lpstr>
      <vt:lpstr>CSP Lesson 3.2.6 Genomic Data: Step 3f</vt:lpstr>
      <vt:lpstr>CSP Lesson 3.2.6 Genomic Data: Step 4a</vt:lpstr>
      <vt:lpstr>CSP Lesson 3.2.6 Genomic Data: Step 4b</vt:lpstr>
      <vt:lpstr>CSP Lesson 3.2.6 Genomic Data: Step 4c</vt:lpstr>
      <vt:lpstr>CSP Lesson 3.2.6 Genomic Data: Steps 4d-e</vt:lpstr>
      <vt:lpstr>CSP Lesson 3.2.6 Genomic Data: Step 4f</vt:lpstr>
      <vt:lpstr>CSP Lesson 3.2.6 Genomic Data: Step 4g</vt:lpstr>
      <vt:lpstr>CSP Lesson 3.2.6 Genomic Data: Steps 5c-g</vt:lpstr>
      <vt:lpstr>CSP Lesson 3.2.6 Genomic Data: Step 5h</vt:lpstr>
      <vt:lpstr>CSP Lesson 3.2.6 Genomic Data: Steps 5i, 6a</vt:lpstr>
      <vt:lpstr>CSP Lesson 3.2.6 Genomic Data: Step 6b</vt:lpstr>
      <vt:lpstr>CSP Lesson 3.2.6 Genomic Data: Steps 6c-d</vt:lpstr>
      <vt:lpstr>CSP Lesson 3.2.6 Genomic Data: Conclusions</vt:lpstr>
      <vt:lpstr>Algorithmic problem of alignment Tying it all together</vt:lpstr>
      <vt:lpstr>Problem-based AP® CS Principles</vt:lpstr>
      <vt:lpstr>References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Problem-based  AP® CS Principles</dc:title>
  <dc:creator>Maurine Neiman</dc:creator>
  <cp:lastModifiedBy>Bennett Brown</cp:lastModifiedBy>
  <cp:revision>34</cp:revision>
  <dcterms:created xsi:type="dcterms:W3CDTF">2016-07-08T14:20:40Z</dcterms:created>
  <dcterms:modified xsi:type="dcterms:W3CDTF">2016-07-13T15:20:53Z</dcterms:modified>
</cp:coreProperties>
</file>